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39" r:id="rId4"/>
    <p:sldId id="271" r:id="rId5"/>
    <p:sldId id="272" r:id="rId6"/>
    <p:sldId id="273" r:id="rId7"/>
    <p:sldId id="274" r:id="rId8"/>
    <p:sldId id="261" r:id="rId9"/>
    <p:sldId id="263" r:id="rId10"/>
    <p:sldId id="275" r:id="rId11"/>
    <p:sldId id="262" r:id="rId12"/>
    <p:sldId id="264" r:id="rId13"/>
    <p:sldId id="265" r:id="rId14"/>
    <p:sldId id="266" r:id="rId15"/>
    <p:sldId id="267" r:id="rId16"/>
    <p:sldId id="286" r:id="rId17"/>
    <p:sldId id="317" r:id="rId18"/>
    <p:sldId id="338" r:id="rId19"/>
    <p:sldId id="363" r:id="rId20"/>
    <p:sldId id="306" r:id="rId21"/>
    <p:sldId id="268" r:id="rId22"/>
    <p:sldId id="269" r:id="rId23"/>
    <p:sldId id="340" r:id="rId24"/>
    <p:sldId id="359" r:id="rId25"/>
    <p:sldId id="361" r:id="rId26"/>
    <p:sldId id="360" r:id="rId27"/>
    <p:sldId id="364" r:id="rId28"/>
    <p:sldId id="365" r:id="rId29"/>
    <p:sldId id="270" r:id="rId30"/>
    <p:sldId id="366" r:id="rId31"/>
    <p:sldId id="367" r:id="rId32"/>
    <p:sldId id="368" r:id="rId33"/>
    <p:sldId id="369" r:id="rId34"/>
    <p:sldId id="370" r:id="rId35"/>
    <p:sldId id="27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F66FF"/>
    <a:srgbClr val="BD0000"/>
    <a:srgbClr val="FE9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æ æ ·å¼ï¼ç½æ ¼å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90" y="108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394200" y="60452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三维物体检测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0545" y="206121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基于图像数据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94200" y="206121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基于点云数据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03640" y="206121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基于融合数据</a:t>
            </a:r>
          </a:p>
        </p:txBody>
      </p:sp>
      <p:cxnSp>
        <p:nvCxnSpPr>
          <p:cNvPr id="8" name="Straight Connector 7"/>
          <p:cNvCxnSpPr>
            <a:stCxn id="4" idx="2"/>
            <a:endCxn id="5" idx="0"/>
          </p:cNvCxnSpPr>
          <p:nvPr/>
        </p:nvCxnSpPr>
        <p:spPr>
          <a:xfrm flipH="1">
            <a:off x="1933575" y="1317625"/>
            <a:ext cx="3843655" cy="7435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5772785" y="1297940"/>
            <a:ext cx="4445" cy="763270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2"/>
            <a:endCxn id="7" idx="0"/>
          </p:cNvCxnSpPr>
          <p:nvPr/>
        </p:nvCxnSpPr>
        <p:spPr>
          <a:xfrm>
            <a:off x="5777230" y="1317625"/>
            <a:ext cx="4409440" cy="7435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41020" y="3489960"/>
            <a:ext cx="1252220" cy="63627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单目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54225" y="3489960"/>
            <a:ext cx="1252220" cy="63627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双目</a:t>
            </a:r>
          </a:p>
        </p:txBody>
      </p:sp>
      <p:cxnSp>
        <p:nvCxnSpPr>
          <p:cNvPr id="13" name="Straight Connector 12"/>
          <p:cNvCxnSpPr>
            <a:stCxn id="5" idx="2"/>
            <a:endCxn id="11" idx="0"/>
          </p:cNvCxnSpPr>
          <p:nvPr/>
        </p:nvCxnSpPr>
        <p:spPr>
          <a:xfrm flipH="1">
            <a:off x="1167130" y="2774315"/>
            <a:ext cx="766445" cy="71564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2"/>
            <a:endCxn id="12" idx="0"/>
          </p:cNvCxnSpPr>
          <p:nvPr/>
        </p:nvCxnSpPr>
        <p:spPr>
          <a:xfrm>
            <a:off x="1933575" y="2774315"/>
            <a:ext cx="746760" cy="71564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494405" y="3441700"/>
            <a:ext cx="1445260" cy="7321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基于点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232400" y="3442335"/>
            <a:ext cx="1727200" cy="7321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基于体素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249795" y="3441700"/>
            <a:ext cx="1925955" cy="7321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 err="1"/>
              <a:t>基于投影</a:t>
            </a:r>
            <a:endParaRPr lang="en-US" altLang="en-US" sz="2800" b="1" dirty="0"/>
          </a:p>
        </p:txBody>
      </p:sp>
      <p:cxnSp>
        <p:nvCxnSpPr>
          <p:cNvPr id="18" name="Straight Connector 17"/>
          <p:cNvCxnSpPr>
            <a:stCxn id="6" idx="2"/>
            <a:endCxn id="15" idx="0"/>
          </p:cNvCxnSpPr>
          <p:nvPr/>
        </p:nvCxnSpPr>
        <p:spPr>
          <a:xfrm flipH="1">
            <a:off x="4217035" y="2774315"/>
            <a:ext cx="1560195" cy="6673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  <a:endCxn id="16" idx="0"/>
          </p:cNvCxnSpPr>
          <p:nvPr/>
        </p:nvCxnSpPr>
        <p:spPr>
          <a:xfrm>
            <a:off x="5777230" y="2774315"/>
            <a:ext cx="318770" cy="668020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2"/>
            <a:endCxn id="17" idx="0"/>
          </p:cNvCxnSpPr>
          <p:nvPr/>
        </p:nvCxnSpPr>
        <p:spPr>
          <a:xfrm>
            <a:off x="5777230" y="2774315"/>
            <a:ext cx="2435860" cy="6673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598170" y="4752975"/>
            <a:ext cx="10318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Mono3D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GS3D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AM3D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1883410" y="4756150"/>
            <a:ext cx="14986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3DOP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Stereo-RCNN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Pseudo-LiDAR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3437255" y="4765675"/>
            <a:ext cx="14986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PointRCNN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3DSSD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5308600" y="4758055"/>
            <a:ext cx="14986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3D FCN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Vote3Deep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VoxelNet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Part-A</a:t>
            </a:r>
            <a:r>
              <a:rPr lang="en-US" altLang="en-US" sz="1600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PointPillar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7368540" y="4758055"/>
            <a:ext cx="17119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PIXOR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RT3D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Complex-YOLO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9432925" y="4758055"/>
            <a:ext cx="17119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F-PointNet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PointFusion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ontFuse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MV3D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AVOD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532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07260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4967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28640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4001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75931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>
            <a:stCxn id="11" idx="2"/>
            <a:endCxn id="32" idx="0"/>
          </p:cNvCxnSpPr>
          <p:nvPr/>
        </p:nvCxnSpPr>
        <p:spPr>
          <a:xfrm flipH="1">
            <a:off x="1162685" y="4126230"/>
            <a:ext cx="4445" cy="5600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33" idx="0"/>
          </p:cNvCxnSpPr>
          <p:nvPr/>
        </p:nvCxnSpPr>
        <p:spPr>
          <a:xfrm flipH="1">
            <a:off x="2674620" y="4126230"/>
            <a:ext cx="5715" cy="5600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2"/>
            <a:endCxn id="34" idx="0"/>
          </p:cNvCxnSpPr>
          <p:nvPr/>
        </p:nvCxnSpPr>
        <p:spPr>
          <a:xfrm>
            <a:off x="4217035" y="4173855"/>
            <a:ext cx="0" cy="5124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6" idx="2"/>
            <a:endCxn id="35" idx="0"/>
          </p:cNvCxnSpPr>
          <p:nvPr/>
        </p:nvCxnSpPr>
        <p:spPr>
          <a:xfrm>
            <a:off x="6096000" y="4174490"/>
            <a:ext cx="0" cy="51181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2"/>
            <a:endCxn id="36" idx="0"/>
          </p:cNvCxnSpPr>
          <p:nvPr/>
        </p:nvCxnSpPr>
        <p:spPr>
          <a:xfrm flipH="1">
            <a:off x="8207375" y="4173855"/>
            <a:ext cx="5715" cy="5124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2"/>
            <a:endCxn id="39" idx="0"/>
          </p:cNvCxnSpPr>
          <p:nvPr/>
        </p:nvCxnSpPr>
        <p:spPr>
          <a:xfrm>
            <a:off x="10186670" y="2774315"/>
            <a:ext cx="40005" cy="191198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/>
          <p:cNvGrpSpPr/>
          <p:nvPr/>
        </p:nvGrpSpPr>
        <p:grpSpPr>
          <a:xfrm>
            <a:off x="321326" y="1240394"/>
            <a:ext cx="11476073" cy="4383826"/>
            <a:chOff x="321326" y="1240394"/>
            <a:chExt cx="11476073" cy="4383826"/>
          </a:xfrm>
        </p:grpSpPr>
        <p:sp>
          <p:nvSpPr>
            <p:cNvPr id="102" name="矩形 101"/>
            <p:cNvSpPr/>
            <p:nvPr/>
          </p:nvSpPr>
          <p:spPr>
            <a:xfrm>
              <a:off x="383177" y="2287085"/>
              <a:ext cx="7859756" cy="18440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Picture 1" descr="avod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23874" y="1633538"/>
              <a:ext cx="1581150" cy="476250"/>
            </a:xfrm>
            <a:prstGeom prst="rect">
              <a:avLst/>
            </a:prstGeom>
          </p:spPr>
        </p:pic>
        <p:pic>
          <p:nvPicPr>
            <p:cNvPr id="3" name="Picture 1" descr="avod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23873" y="2990849"/>
              <a:ext cx="1581151" cy="420733"/>
            </a:xfrm>
            <a:prstGeom prst="rect">
              <a:avLst/>
            </a:prstGeom>
          </p:spPr>
        </p:pic>
        <p:pic>
          <p:nvPicPr>
            <p:cNvPr id="4" name="Picture 1" descr="avod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57250" y="4223937"/>
              <a:ext cx="914400" cy="866775"/>
            </a:xfrm>
            <a:prstGeom prst="rect">
              <a:avLst/>
            </a:prstGeom>
          </p:spPr>
        </p:pic>
        <p:pic>
          <p:nvPicPr>
            <p:cNvPr id="5" name="Picture 1" descr="avod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048124" y="1609725"/>
              <a:ext cx="1581151" cy="542925"/>
            </a:xfrm>
            <a:prstGeom prst="rect">
              <a:avLst/>
            </a:prstGeom>
          </p:spPr>
        </p:pic>
        <p:pic>
          <p:nvPicPr>
            <p:cNvPr id="6" name="Picture 1" descr="avod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4381499" y="4223937"/>
              <a:ext cx="914401" cy="866775"/>
            </a:xfrm>
            <a:prstGeom prst="rect">
              <a:avLst/>
            </a:prstGeom>
          </p:spPr>
        </p:pic>
        <p:pic>
          <p:nvPicPr>
            <p:cNvPr id="8" name="Picture 1" descr="avod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492474" y="2802934"/>
              <a:ext cx="1304925" cy="723900"/>
            </a:xfrm>
            <a:prstGeom prst="rect">
              <a:avLst/>
            </a:prstGeom>
          </p:spPr>
        </p:pic>
        <p:sp>
          <p:nvSpPr>
            <p:cNvPr id="10" name="立方体 9"/>
            <p:cNvSpPr/>
            <p:nvPr/>
          </p:nvSpPr>
          <p:spPr>
            <a:xfrm>
              <a:off x="2333624" y="1614488"/>
              <a:ext cx="742950" cy="5715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2314575" y="4385863"/>
              <a:ext cx="742950" cy="5715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7029450" y="1581150"/>
              <a:ext cx="666750" cy="57150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7029450" y="4385863"/>
              <a:ext cx="666750" cy="57150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立方体 13"/>
            <p:cNvSpPr/>
            <p:nvPr/>
          </p:nvSpPr>
          <p:spPr>
            <a:xfrm>
              <a:off x="8997044" y="2840082"/>
              <a:ext cx="695325" cy="57150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立方体 14"/>
            <p:cNvSpPr/>
            <p:nvPr/>
          </p:nvSpPr>
          <p:spPr>
            <a:xfrm>
              <a:off x="5324474" y="2888659"/>
              <a:ext cx="695325" cy="571500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立方体 15"/>
            <p:cNvSpPr/>
            <p:nvPr/>
          </p:nvSpPr>
          <p:spPr>
            <a:xfrm>
              <a:off x="3860756" y="2475135"/>
              <a:ext cx="695324" cy="458152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立方体 16"/>
            <p:cNvSpPr/>
            <p:nvPr/>
          </p:nvSpPr>
          <p:spPr>
            <a:xfrm>
              <a:off x="3860756" y="3483980"/>
              <a:ext cx="695324" cy="458152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立方体 17"/>
            <p:cNvSpPr/>
            <p:nvPr/>
          </p:nvSpPr>
          <p:spPr>
            <a:xfrm>
              <a:off x="3057524" y="2561811"/>
              <a:ext cx="678657" cy="284799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立方体 18"/>
            <p:cNvSpPr/>
            <p:nvPr/>
          </p:nvSpPr>
          <p:spPr>
            <a:xfrm>
              <a:off x="3057524" y="3553034"/>
              <a:ext cx="678657" cy="284799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立方体 19"/>
            <p:cNvSpPr/>
            <p:nvPr/>
          </p:nvSpPr>
          <p:spPr>
            <a:xfrm>
              <a:off x="6172203" y="3041059"/>
              <a:ext cx="438147" cy="247650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立方体 20"/>
            <p:cNvSpPr/>
            <p:nvPr/>
          </p:nvSpPr>
          <p:spPr>
            <a:xfrm>
              <a:off x="9873348" y="3050584"/>
              <a:ext cx="438147" cy="24765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4555393" y="2846882"/>
              <a:ext cx="590550" cy="590550"/>
            </a:xfrm>
            <a:prstGeom prst="ellips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融合</a:t>
              </a:r>
            </a:p>
          </p:txBody>
        </p:sp>
        <p:cxnSp>
          <p:nvCxnSpPr>
            <p:cNvPr id="25" name="直接箭头连接符 24"/>
            <p:cNvCxnSpPr>
              <a:stCxn id="2" idx="3"/>
            </p:cNvCxnSpPr>
            <p:nvPr/>
          </p:nvCxnSpPr>
          <p:spPr>
            <a:xfrm>
              <a:off x="2105024" y="1871663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5" idx="1"/>
            </p:cNvCxnSpPr>
            <p:nvPr/>
          </p:nvCxnSpPr>
          <p:spPr>
            <a:xfrm>
              <a:off x="3076574" y="1871663"/>
              <a:ext cx="971550" cy="95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5" idx="3"/>
            </p:cNvCxnSpPr>
            <p:nvPr/>
          </p:nvCxnSpPr>
          <p:spPr>
            <a:xfrm flipV="1">
              <a:off x="5629275" y="1866900"/>
              <a:ext cx="1400175" cy="14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4" idx="3"/>
            </p:cNvCxnSpPr>
            <p:nvPr/>
          </p:nvCxnSpPr>
          <p:spPr>
            <a:xfrm flipV="1">
              <a:off x="1771650" y="4657324"/>
              <a:ext cx="54292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endCxn id="6" idx="1"/>
            </p:cNvCxnSpPr>
            <p:nvPr/>
          </p:nvCxnSpPr>
          <p:spPr>
            <a:xfrm flipV="1">
              <a:off x="3076574" y="4657325"/>
              <a:ext cx="1304925" cy="14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6" idx="3"/>
            </p:cNvCxnSpPr>
            <p:nvPr/>
          </p:nvCxnSpPr>
          <p:spPr>
            <a:xfrm flipV="1">
              <a:off x="5295900" y="4657324"/>
              <a:ext cx="173355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" idx="3"/>
            </p:cNvCxnSpPr>
            <p:nvPr/>
          </p:nvCxnSpPr>
          <p:spPr>
            <a:xfrm flipV="1">
              <a:off x="2105024" y="3190877"/>
              <a:ext cx="2066926" cy="1033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endCxn id="18" idx="0"/>
            </p:cNvCxnSpPr>
            <p:nvPr/>
          </p:nvCxnSpPr>
          <p:spPr>
            <a:xfrm>
              <a:off x="3432452" y="1881187"/>
              <a:ext cx="0" cy="680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3391397" y="3874097"/>
              <a:ext cx="0" cy="783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>
              <a:off x="3701658" y="2687664"/>
              <a:ext cx="197644" cy="17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3701658" y="3713170"/>
              <a:ext cx="197644" cy="17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>
              <a:off x="4171950" y="2939957"/>
              <a:ext cx="10528" cy="54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连接符: 肘形 75"/>
            <p:cNvCxnSpPr>
              <a:stCxn id="16" idx="5"/>
              <a:endCxn id="22" idx="0"/>
            </p:cNvCxnSpPr>
            <p:nvPr/>
          </p:nvCxnSpPr>
          <p:spPr>
            <a:xfrm>
              <a:off x="4556080" y="2646942"/>
              <a:ext cx="294588" cy="19994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/>
            <p:cNvCxnSpPr>
              <a:endCxn id="22" idx="4"/>
            </p:cNvCxnSpPr>
            <p:nvPr/>
          </p:nvCxnSpPr>
          <p:spPr>
            <a:xfrm flipV="1">
              <a:off x="4555393" y="3437432"/>
              <a:ext cx="295275" cy="21431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22" idx="6"/>
            </p:cNvCxnSpPr>
            <p:nvPr/>
          </p:nvCxnSpPr>
          <p:spPr>
            <a:xfrm>
              <a:off x="5145943" y="3142157"/>
              <a:ext cx="178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5943603" y="3182982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577694" y="3164884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>
              <a:off x="8014333" y="3174409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8768444" y="3190876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9644748" y="3164884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10263874" y="3164884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1" descr="avod"/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806294" y="2821032"/>
              <a:ext cx="1304925" cy="723900"/>
            </a:xfrm>
            <a:prstGeom prst="rect">
              <a:avLst/>
            </a:prstGeom>
          </p:spPr>
        </p:pic>
        <p:sp>
          <p:nvSpPr>
            <p:cNvPr id="23" name="椭圆 22"/>
            <p:cNvSpPr/>
            <p:nvPr/>
          </p:nvSpPr>
          <p:spPr>
            <a:xfrm>
              <a:off x="8242933" y="2888659"/>
              <a:ext cx="590550" cy="5905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融合</a:t>
              </a:r>
            </a:p>
          </p:txBody>
        </p:sp>
        <p:cxnSp>
          <p:nvCxnSpPr>
            <p:cNvPr id="99" name="连接符: 肘形 98"/>
            <p:cNvCxnSpPr>
              <a:stCxn id="13" idx="5"/>
              <a:endCxn id="23" idx="4"/>
            </p:cNvCxnSpPr>
            <p:nvPr/>
          </p:nvCxnSpPr>
          <p:spPr>
            <a:xfrm flipV="1">
              <a:off x="7696200" y="3479209"/>
              <a:ext cx="842008" cy="112096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/>
            <p:cNvCxnSpPr>
              <a:stCxn id="12" idx="5"/>
              <a:endCxn id="23" idx="0"/>
            </p:cNvCxnSpPr>
            <p:nvPr/>
          </p:nvCxnSpPr>
          <p:spPr>
            <a:xfrm>
              <a:off x="7696200" y="1795463"/>
              <a:ext cx="842008" cy="109319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本框 107"/>
            <p:cNvSpPr txBox="1"/>
            <p:nvPr/>
          </p:nvSpPr>
          <p:spPr>
            <a:xfrm>
              <a:off x="760450" y="12403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图像输入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646637" y="5285666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点云</a:t>
              </a:r>
              <a:r>
                <a:rPr lang="en-US" altLang="zh-CN" sz="1600" dirty="0"/>
                <a:t>BEV</a:t>
              </a:r>
              <a:r>
                <a:rPr lang="zh-CN" altLang="en-US" sz="1600" dirty="0"/>
                <a:t>输入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724381" y="3482468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3D </a:t>
              </a:r>
              <a:r>
                <a:rPr lang="zh-CN" altLang="en-US" sz="1600" dirty="0"/>
                <a:t>锚点框</a:t>
              </a: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233405" y="1240394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图像特征图</a:t>
              </a: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4233405" y="5183506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点云特征图</a:t>
              </a: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180809" y="125034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特征提取器</a:t>
              </a: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105024" y="499763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特征提取器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5400737" y="3050584"/>
              <a:ext cx="466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FCs</a:t>
              </a:r>
              <a:endParaRPr lang="zh-CN" altLang="en-US" sz="1600" dirty="0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095180" y="3281338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NMS</a:t>
              </a:r>
              <a:endParaRPr lang="zh-CN" altLang="en-US" sz="1600" dirty="0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9857695" y="3327208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NMS</a:t>
              </a:r>
              <a:endParaRPr lang="zh-CN" altLang="en-US" sz="1600" dirty="0"/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9059017" y="3021599"/>
              <a:ext cx="466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FCs</a:t>
              </a:r>
              <a:endParaRPr lang="zh-CN" altLang="en-US" sz="1600" dirty="0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902932" y="2597380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885361" y="3607601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7029450" y="4589679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7029450" y="1768645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640969" y="2800518"/>
              <a:ext cx="960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1X1 Conv</a:t>
              </a:r>
              <a:endParaRPr lang="zh-CN" altLang="en-US" sz="1600" dirty="0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2633486" y="3211825"/>
              <a:ext cx="960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1X1 Conv</a:t>
              </a:r>
              <a:endParaRPr lang="zh-CN" altLang="en-US" sz="1600" dirty="0"/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321326" y="2289172"/>
              <a:ext cx="3070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/>
                <a:t>三维候选框提取网络（</a:t>
              </a:r>
              <a:r>
                <a:rPr lang="en-US" altLang="zh-CN" sz="1600" b="1" dirty="0"/>
                <a:t>3D RPN</a:t>
              </a:r>
              <a:r>
                <a:rPr lang="zh-CN" altLang="en-US" sz="1600" b="1" dirty="0"/>
                <a:t>）</a:t>
              </a:r>
            </a:p>
          </p:txBody>
        </p:sp>
        <p:cxnSp>
          <p:nvCxnSpPr>
            <p:cNvPr id="129" name="直接箭头连接符 128"/>
            <p:cNvCxnSpPr/>
            <p:nvPr/>
          </p:nvCxnSpPr>
          <p:spPr>
            <a:xfrm>
              <a:off x="7303396" y="2159458"/>
              <a:ext cx="0" cy="680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/>
            <p:nvPr/>
          </p:nvCxnSpPr>
          <p:spPr>
            <a:xfrm flipV="1">
              <a:off x="7302121" y="3535543"/>
              <a:ext cx="0" cy="85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33"/>
            <p:cNvSpPr txBox="1"/>
            <p:nvPr/>
          </p:nvSpPr>
          <p:spPr>
            <a:xfrm>
              <a:off x="6744401" y="3816393"/>
              <a:ext cx="148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Top K Proposals</a:t>
              </a:r>
              <a:endParaRPr lang="zh-CN" altLang="en-US" sz="1600" dirty="0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6745425" y="2301807"/>
              <a:ext cx="148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Top K Proposals</a:t>
              </a:r>
              <a:endParaRPr lang="zh-CN" altLang="en-US" sz="1600" dirty="0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0710143" y="360760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检测结果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" name="组合 5119"/>
          <p:cNvGrpSpPr/>
          <p:nvPr/>
        </p:nvGrpSpPr>
        <p:grpSpPr>
          <a:xfrm>
            <a:off x="488106" y="2163991"/>
            <a:ext cx="11215787" cy="2445097"/>
            <a:chOff x="266699" y="2945026"/>
            <a:chExt cx="11215787" cy="2445097"/>
          </a:xfrm>
        </p:grpSpPr>
        <p:pic>
          <p:nvPicPr>
            <p:cNvPr id="5122" name="Picture 2" descr="http://img1.tbcdn.cn/tfscom/i3/TB1pyQJGXXXXXX0XXXXXXXXXXXX_%21%210-item_pic.jp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 bwMode="auto">
            <a:xfrm>
              <a:off x="266699" y="3049057"/>
              <a:ext cx="1485901" cy="188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img1.tbcdn.cn/tfscom/i3/TB1pyQJGXXXXXX0XXXXXXXXXXXX_%21%210-item_pic.jp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 bwMode="auto">
            <a:xfrm>
              <a:off x="2352674" y="3049056"/>
              <a:ext cx="1485901" cy="18848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371975" y="3167062"/>
              <a:ext cx="1409700" cy="428625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371975" y="3776237"/>
              <a:ext cx="1409700" cy="428625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371975" y="4385412"/>
              <a:ext cx="1409700" cy="428625"/>
            </a:xfrm>
            <a:prstGeom prst="rect">
              <a:avLst/>
            </a:prstGeom>
            <a:pattFill prst="shingle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准备 5"/>
            <p:cNvSpPr/>
            <p:nvPr/>
          </p:nvSpPr>
          <p:spPr>
            <a:xfrm>
              <a:off x="6229350" y="3713899"/>
              <a:ext cx="1314450" cy="538588"/>
            </a:xfrm>
            <a:prstGeom prst="flowChartPreparation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手动操作 8"/>
            <p:cNvSpPr/>
            <p:nvPr/>
          </p:nvSpPr>
          <p:spPr>
            <a:xfrm rot="16200000">
              <a:off x="8627368" y="3623624"/>
              <a:ext cx="1219200" cy="719138"/>
            </a:xfrm>
            <a:prstGeom prst="flowChartManualOperation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2" descr="http://img1.tbcdn.cn/tfscom/i3/TB1pyQJGXXXXXX0XXXXXXXXXXXX_%21%210-item_pic.jp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/>
            <a:stretch>
              <a:fillRect/>
            </a:stretch>
          </p:blipFill>
          <p:spPr bwMode="auto">
            <a:xfrm>
              <a:off x="10072786" y="3040746"/>
              <a:ext cx="1409700" cy="188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673281" y="3305175"/>
              <a:ext cx="612594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285656" y="3338512"/>
              <a:ext cx="612594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63994" y="3338512"/>
              <a:ext cx="612594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787831" y="3373593"/>
              <a:ext cx="734037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60141" y="3124200"/>
              <a:ext cx="612594" cy="6996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744663" y="3581187"/>
              <a:ext cx="734037" cy="4569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19896" y="3603681"/>
              <a:ext cx="885280" cy="6221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>
              <a:stCxn id="5122" idx="3"/>
              <a:endCxn id="5" idx="1"/>
            </p:cNvCxnSpPr>
            <p:nvPr/>
          </p:nvCxnSpPr>
          <p:spPr>
            <a:xfrm flipV="1">
              <a:off x="1752600" y="3991503"/>
              <a:ext cx="60007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5" idx="3"/>
              <a:endCxn id="7" idx="1"/>
            </p:cNvCxnSpPr>
            <p:nvPr/>
          </p:nvCxnSpPr>
          <p:spPr>
            <a:xfrm flipV="1">
              <a:off x="3838575" y="3990550"/>
              <a:ext cx="533400" cy="9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7" idx="3"/>
              <a:endCxn id="6" idx="1"/>
            </p:cNvCxnSpPr>
            <p:nvPr/>
          </p:nvCxnSpPr>
          <p:spPr>
            <a:xfrm flipV="1">
              <a:off x="5781675" y="3983193"/>
              <a:ext cx="447675" cy="7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6" idx="3"/>
              <a:endCxn id="9" idx="0"/>
            </p:cNvCxnSpPr>
            <p:nvPr/>
          </p:nvCxnSpPr>
          <p:spPr>
            <a:xfrm>
              <a:off x="7543800" y="3983193"/>
              <a:ext cx="13335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9" idx="2"/>
              <a:endCxn id="11" idx="1"/>
            </p:cNvCxnSpPr>
            <p:nvPr/>
          </p:nvCxnSpPr>
          <p:spPr>
            <a:xfrm>
              <a:off x="9596537" y="3983193"/>
              <a:ext cx="4762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547603" y="3359254"/>
              <a:ext cx="0" cy="1262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7977055" y="3373593"/>
              <a:ext cx="570548" cy="77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977055" y="4625493"/>
              <a:ext cx="5705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肘形 39"/>
            <p:cNvCxnSpPr>
              <a:stCxn id="6" idx="3"/>
              <a:endCxn id="6" idx="0"/>
            </p:cNvCxnSpPr>
            <p:nvPr/>
          </p:nvCxnSpPr>
          <p:spPr>
            <a:xfrm flipH="1" flipV="1">
              <a:off x="6886575" y="3713899"/>
              <a:ext cx="657225" cy="269294"/>
            </a:xfrm>
            <a:prstGeom prst="bentConnector4">
              <a:avLst>
                <a:gd name="adj1" fmla="val -34783"/>
                <a:gd name="adj2" fmla="val 22369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4812983" y="344756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ea"/>
                  <a:ea typeface="+mj-ea"/>
                </a:rPr>
                <a:t>…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12983" y="406430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ea"/>
                  <a:ea typeface="+mj-ea"/>
                </a:rPr>
                <a:t>…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02524" y="499001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输入帧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506387" y="499001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运动模型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343291" y="499001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特征提取器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281281" y="499001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观测模型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888154" y="499001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集成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0171786" y="499001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最终预测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834412" y="3675670"/>
              <a:ext cx="70724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B</a:t>
              </a:r>
              <a:endParaRPr lang="zh-CN" altLang="en-US" sz="16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826025" y="3017621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826025" y="4268780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C</a:t>
              </a:r>
              <a:endParaRPr lang="zh-CN" altLang="en-US" sz="1600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700025" y="294502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模型更新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2155535" y="1460514"/>
            <a:ext cx="7880929" cy="3936972"/>
            <a:chOff x="834498" y="498764"/>
            <a:chExt cx="7880929" cy="3936972"/>
          </a:xfrm>
        </p:grpSpPr>
        <p:sp>
          <p:nvSpPr>
            <p:cNvPr id="4" name="立方体 3"/>
            <p:cNvSpPr/>
            <p:nvPr/>
          </p:nvSpPr>
          <p:spPr>
            <a:xfrm>
              <a:off x="834498" y="818133"/>
              <a:ext cx="1082949" cy="2367286"/>
            </a:xfrm>
            <a:prstGeom prst="cube">
              <a:avLst>
                <a:gd name="adj" fmla="val 86101"/>
              </a:avLst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1816596" y="789708"/>
              <a:ext cx="1082949" cy="2367286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2742842" y="995254"/>
              <a:ext cx="920895" cy="2013043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3467386" y="1167991"/>
              <a:ext cx="762854" cy="1667570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085610" y="1301401"/>
              <a:ext cx="640792" cy="1400750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5201901" y="1167991"/>
              <a:ext cx="762854" cy="1667570"/>
            </a:xfrm>
            <a:prstGeom prst="cube">
              <a:avLst>
                <a:gd name="adj" fmla="val 8610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5872935" y="995254"/>
              <a:ext cx="920895" cy="2013043"/>
            </a:xfrm>
            <a:prstGeom prst="cube">
              <a:avLst>
                <a:gd name="adj" fmla="val 8610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6679757" y="856273"/>
              <a:ext cx="1082949" cy="2367286"/>
            </a:xfrm>
            <a:prstGeom prst="cube">
              <a:avLst>
                <a:gd name="adj" fmla="val 8610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7632478" y="869025"/>
              <a:ext cx="1082949" cy="2367286"/>
            </a:xfrm>
            <a:prstGeom prst="cube">
              <a:avLst>
                <a:gd name="adj" fmla="val 86101"/>
              </a:avLst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2257788" y="2182896"/>
              <a:ext cx="386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2994222" y="2182896"/>
              <a:ext cx="386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663737" y="2182896"/>
              <a:ext cx="386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433135" y="2182896"/>
              <a:ext cx="386255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6194836" y="2182896"/>
              <a:ext cx="386255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2450915" y="498764"/>
              <a:ext cx="0" cy="168413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186009" y="723207"/>
              <a:ext cx="0" cy="145968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848813" y="995254"/>
              <a:ext cx="0" cy="118764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4927975" y="995254"/>
              <a:ext cx="0" cy="118764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5620184" y="723207"/>
              <a:ext cx="0" cy="145968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6369998" y="498764"/>
              <a:ext cx="0" cy="168413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848813" y="995254"/>
              <a:ext cx="107916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186009" y="723207"/>
              <a:ext cx="243417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450915" y="498764"/>
              <a:ext cx="391908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4737982" y="2181263"/>
              <a:ext cx="414519" cy="326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/>
          </p:nvGrpSpPr>
          <p:grpSpPr>
            <a:xfrm>
              <a:off x="1760683" y="3429000"/>
              <a:ext cx="4919074" cy="1006736"/>
              <a:chOff x="2056215" y="3329730"/>
              <a:chExt cx="4919074" cy="1006736"/>
            </a:xfrm>
          </p:grpSpPr>
          <p:cxnSp>
            <p:nvCxnSpPr>
              <p:cNvPr id="18" name="直接箭头连接符 17"/>
              <p:cNvCxnSpPr/>
              <p:nvPr/>
            </p:nvCxnSpPr>
            <p:spPr>
              <a:xfrm>
                <a:off x="2056215" y="3826220"/>
                <a:ext cx="403146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2465989" y="3589763"/>
                <a:ext cx="1391054" cy="4729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177408" y="3589763"/>
                <a:ext cx="1391054" cy="4729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271383" y="3583646"/>
                <a:ext cx="491684" cy="4916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箭头连接符 46"/>
              <p:cNvCxnSpPr>
                <a:endCxn id="46" idx="2"/>
              </p:cNvCxnSpPr>
              <p:nvPr/>
            </p:nvCxnSpPr>
            <p:spPr>
              <a:xfrm>
                <a:off x="3856864" y="3826220"/>
                <a:ext cx="414519" cy="326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45" idx="1"/>
              </p:cNvCxnSpPr>
              <p:nvPr/>
            </p:nvCxnSpPr>
            <p:spPr>
              <a:xfrm>
                <a:off x="4762978" y="3826220"/>
                <a:ext cx="4144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6560859" y="3826220"/>
                <a:ext cx="4144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文本框 52"/>
              <p:cNvSpPr txBox="1"/>
              <p:nvPr/>
            </p:nvSpPr>
            <p:spPr>
              <a:xfrm>
                <a:off x="2702494" y="3641554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上采样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331532" y="3641554"/>
                <a:ext cx="1138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x 3 </a:t>
                </a:r>
                <a:r>
                  <a:rPr lang="zh-CN" altLang="en-US" dirty="0"/>
                  <a:t>卷积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4362455" y="3641554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C</a:t>
                </a:r>
                <a:endParaRPr lang="zh-CN" altLang="en-US" dirty="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194560" y="3329730"/>
                <a:ext cx="4485197" cy="10067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194836" y="1973351"/>
              <a:ext cx="386255" cy="41240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>
              <a:stCxn id="58" idx="1"/>
            </p:cNvCxnSpPr>
            <p:nvPr/>
          </p:nvCxnSpPr>
          <p:spPr>
            <a:xfrm flipH="1">
              <a:off x="1899028" y="2179552"/>
              <a:ext cx="4295808" cy="125752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6386623" y="2176284"/>
              <a:ext cx="213456" cy="12837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Box 1"/>
          <p:cNvSpPr txBox="1"/>
          <p:nvPr/>
        </p:nvSpPr>
        <p:spPr>
          <a:xfrm>
            <a:off x="1950085" y="419798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+mj-ea"/>
                <a:ea typeface="+mj-ea"/>
              </a:rPr>
              <a:t>M×N×D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661025" y="2779395"/>
            <a:ext cx="287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9142730" y="419798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latin typeface="+mn-ea"/>
              </a:rPr>
              <a:t>M×N×D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619597" y="2440824"/>
            <a:ext cx="8952806" cy="1976351"/>
            <a:chOff x="1562793" y="3042458"/>
            <a:chExt cx="8952806" cy="1976351"/>
          </a:xfrm>
        </p:grpSpPr>
        <p:grpSp>
          <p:nvGrpSpPr>
            <p:cNvPr id="88" name="组合 87"/>
            <p:cNvGrpSpPr/>
            <p:nvPr/>
          </p:nvGrpSpPr>
          <p:grpSpPr>
            <a:xfrm>
              <a:off x="1562793" y="3042458"/>
              <a:ext cx="5448066" cy="1845426"/>
              <a:chOff x="1562793" y="3042458"/>
              <a:chExt cx="5448066" cy="1845426"/>
            </a:xfrm>
          </p:grpSpPr>
          <p:sp>
            <p:nvSpPr>
              <p:cNvPr id="3" name="立方体 2"/>
              <p:cNvSpPr/>
              <p:nvPr/>
            </p:nvSpPr>
            <p:spPr>
              <a:xfrm>
                <a:off x="1562793" y="3042458"/>
                <a:ext cx="224444" cy="748146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1562793" y="4139738"/>
                <a:ext cx="224444" cy="748146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105429" y="3738649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872509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872509" y="4139738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415145" y="3730336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182225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182225" y="4139738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724861" y="3730336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491941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491941" y="4139738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034577" y="3730336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786415" y="3580707"/>
                <a:ext cx="224444" cy="7481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连接符: 肘形 17"/>
              <p:cNvCxnSpPr>
                <a:stCxn id="3" idx="5"/>
                <a:endCxn id="5" idx="0"/>
              </p:cNvCxnSpPr>
              <p:nvPr/>
            </p:nvCxnSpPr>
            <p:spPr>
              <a:xfrm>
                <a:off x="1787237" y="3388476"/>
                <a:ext cx="542636" cy="350173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/>
              <p:cNvCxnSpPr>
                <a:stCxn id="4" idx="5"/>
                <a:endCxn id="5" idx="4"/>
              </p:cNvCxnSpPr>
              <p:nvPr/>
            </p:nvCxnSpPr>
            <p:spPr>
              <a:xfrm flipV="1">
                <a:off x="1787237" y="4187537"/>
                <a:ext cx="542636" cy="298219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连接符: 肘形 25"/>
              <p:cNvCxnSpPr>
                <a:stCxn id="5" idx="6"/>
                <a:endCxn id="6" idx="1"/>
              </p:cNvCxnSpPr>
              <p:nvPr/>
            </p:nvCxnSpPr>
            <p:spPr>
              <a:xfrm flipV="1">
                <a:off x="2554317" y="3429000"/>
                <a:ext cx="318192" cy="534093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连接符: 肘形 27"/>
              <p:cNvCxnSpPr>
                <a:stCxn id="5" idx="6"/>
                <a:endCxn id="7" idx="1"/>
              </p:cNvCxnSpPr>
              <p:nvPr/>
            </p:nvCxnSpPr>
            <p:spPr>
              <a:xfrm>
                <a:off x="2554317" y="3963093"/>
                <a:ext cx="318192" cy="550718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连接符: 肘形 29"/>
              <p:cNvCxnSpPr>
                <a:stCxn id="6" idx="3"/>
                <a:endCxn id="8" idx="0"/>
              </p:cNvCxnSpPr>
              <p:nvPr/>
            </p:nvCxnSpPr>
            <p:spPr>
              <a:xfrm>
                <a:off x="3096953" y="3429000"/>
                <a:ext cx="542636" cy="30133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连接符: 肘形 31"/>
              <p:cNvCxnSpPr>
                <a:stCxn id="7" idx="3"/>
                <a:endCxn id="8" idx="4"/>
              </p:cNvCxnSpPr>
              <p:nvPr/>
            </p:nvCxnSpPr>
            <p:spPr>
              <a:xfrm flipV="1">
                <a:off x="3096953" y="4179224"/>
                <a:ext cx="542636" cy="33458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连接符: 肘形 33"/>
              <p:cNvCxnSpPr>
                <a:stCxn id="8" idx="6"/>
                <a:endCxn id="9" idx="1"/>
              </p:cNvCxnSpPr>
              <p:nvPr/>
            </p:nvCxnSpPr>
            <p:spPr>
              <a:xfrm flipV="1">
                <a:off x="3864033" y="3429000"/>
                <a:ext cx="318192" cy="5257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8" idx="6"/>
                <a:endCxn id="10" idx="1"/>
              </p:cNvCxnSpPr>
              <p:nvPr/>
            </p:nvCxnSpPr>
            <p:spPr>
              <a:xfrm>
                <a:off x="3864033" y="3954780"/>
                <a:ext cx="318192" cy="55903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stCxn id="9" idx="3"/>
                <a:endCxn id="11" idx="0"/>
              </p:cNvCxnSpPr>
              <p:nvPr/>
            </p:nvCxnSpPr>
            <p:spPr>
              <a:xfrm>
                <a:off x="4406669" y="3429000"/>
                <a:ext cx="542636" cy="30133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连接符: 肘形 39"/>
              <p:cNvCxnSpPr>
                <a:stCxn id="10" idx="3"/>
                <a:endCxn id="11" idx="4"/>
              </p:cNvCxnSpPr>
              <p:nvPr/>
            </p:nvCxnSpPr>
            <p:spPr>
              <a:xfrm flipV="1">
                <a:off x="4406669" y="4179224"/>
                <a:ext cx="542636" cy="33458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连接符: 肘形 41"/>
              <p:cNvCxnSpPr>
                <a:stCxn id="11" idx="6"/>
                <a:endCxn id="12" idx="1"/>
              </p:cNvCxnSpPr>
              <p:nvPr/>
            </p:nvCxnSpPr>
            <p:spPr>
              <a:xfrm flipV="1">
                <a:off x="5173749" y="3429000"/>
                <a:ext cx="318192" cy="5257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连接符: 肘形 43"/>
              <p:cNvCxnSpPr>
                <a:stCxn id="11" idx="6"/>
                <a:endCxn id="13" idx="1"/>
              </p:cNvCxnSpPr>
              <p:nvPr/>
            </p:nvCxnSpPr>
            <p:spPr>
              <a:xfrm>
                <a:off x="5173749" y="3954780"/>
                <a:ext cx="318192" cy="55903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连接符: 肘形 45"/>
              <p:cNvCxnSpPr>
                <a:stCxn id="12" idx="3"/>
                <a:endCxn id="14" idx="2"/>
              </p:cNvCxnSpPr>
              <p:nvPr/>
            </p:nvCxnSpPr>
            <p:spPr>
              <a:xfrm>
                <a:off x="5716385" y="3429000"/>
                <a:ext cx="318192" cy="5257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连接符: 肘形 47"/>
              <p:cNvCxnSpPr>
                <a:stCxn id="13" idx="3"/>
                <a:endCxn id="14" idx="2"/>
              </p:cNvCxnSpPr>
              <p:nvPr/>
            </p:nvCxnSpPr>
            <p:spPr>
              <a:xfrm flipV="1">
                <a:off x="5716385" y="3954780"/>
                <a:ext cx="318192" cy="55903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14" idx="6"/>
                <a:endCxn id="15" idx="1"/>
              </p:cNvCxnSpPr>
              <p:nvPr/>
            </p:nvCxnSpPr>
            <p:spPr>
              <a:xfrm>
                <a:off x="6483465" y="3954780"/>
                <a:ext cx="3029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7448203" y="3065318"/>
              <a:ext cx="3067396" cy="1953491"/>
              <a:chOff x="7464829" y="2934393"/>
              <a:chExt cx="3067396" cy="1953491"/>
            </a:xfrm>
          </p:grpSpPr>
          <p:sp>
            <p:nvSpPr>
              <p:cNvPr id="78" name="立方体 77"/>
              <p:cNvSpPr/>
              <p:nvPr/>
            </p:nvSpPr>
            <p:spPr>
              <a:xfrm>
                <a:off x="7898477" y="3042458"/>
                <a:ext cx="224444" cy="748146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8871527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9844577" y="3042458"/>
                <a:ext cx="224444" cy="7481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7786255" y="4328853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7687533" y="38863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输入</a:t>
                </a: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8546791" y="388632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中间层</a:t>
                </a: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9647502" y="38863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输出</a:t>
                </a: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8419244" y="436863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逐元素平均操作</a:t>
                </a: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7464829" y="2934393"/>
                <a:ext cx="3067396" cy="195349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1895475" y="1725747"/>
            <a:ext cx="8430171" cy="3777798"/>
            <a:chOff x="1895475" y="1725747"/>
            <a:chExt cx="8430171" cy="3777798"/>
          </a:xfrm>
        </p:grpSpPr>
        <p:sp>
          <p:nvSpPr>
            <p:cNvPr id="3" name="平行四边形 2"/>
            <p:cNvSpPr/>
            <p:nvPr/>
          </p:nvSpPr>
          <p:spPr>
            <a:xfrm>
              <a:off x="1895475" y="4846320"/>
              <a:ext cx="8401050" cy="657225"/>
            </a:xfrm>
            <a:prstGeom prst="parallelogram">
              <a:avLst>
                <a:gd name="adj" fmla="val 4818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2245449" y="2205719"/>
              <a:ext cx="2585667" cy="2303578"/>
              <a:chOff x="2245449" y="2205719"/>
              <a:chExt cx="2585667" cy="230357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318113" y="2263140"/>
                <a:ext cx="2152650" cy="1905000"/>
                <a:chOff x="2152650" y="1714500"/>
                <a:chExt cx="2152650" cy="1905000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2628900" y="1714500"/>
                  <a:ext cx="0" cy="1438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 flipH="1">
                  <a:off x="2160985" y="3152775"/>
                  <a:ext cx="459581" cy="4452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2620566" y="3152775"/>
                  <a:ext cx="1676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立方体 3"/>
                <p:cNvSpPr/>
                <p:nvPr/>
              </p:nvSpPr>
              <p:spPr>
                <a:xfrm>
                  <a:off x="2152650" y="1714500"/>
                  <a:ext cx="2152650" cy="1905000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/>
                </a:p>
              </p:txBody>
            </p:sp>
          </p:grpSp>
          <p:sp>
            <p:nvSpPr>
              <p:cNvPr id="28" name="椭圆 27"/>
              <p:cNvSpPr/>
              <p:nvPr/>
            </p:nvSpPr>
            <p:spPr>
              <a:xfrm>
                <a:off x="2715986" y="2205719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245449" y="2649856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6203" y="2649856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353197" y="2205719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715986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245449" y="4068807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6203" y="4068807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353197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296123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c1</a:t>
                </a:r>
                <a:endParaRPr lang="zh-CN" altLang="en-US" sz="2000" dirty="0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004580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c2</a:t>
                </a:r>
                <a:endParaRPr lang="zh-CN" altLang="en-US" sz="2000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407602" y="3684510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c3</a:t>
                </a:r>
                <a:endParaRPr lang="zh-CN" altLang="en-US" sz="2000" dirty="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746841" y="3642853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c4</a:t>
                </a:r>
                <a:endParaRPr lang="zh-CN" altLang="en-US" sz="2000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296123" y="2728233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c5</a:t>
                </a:r>
                <a:endParaRPr lang="zh-CN" altLang="en-US" sz="2000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4004580" y="2661948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c6</a:t>
                </a:r>
                <a:endParaRPr lang="zh-CN" altLang="en-US" sz="2000" dirty="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404048" y="2263140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c7</a:t>
                </a:r>
                <a:endParaRPr lang="zh-CN" altLang="en-US" sz="2000" dirty="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747728" y="2289325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c8</a:t>
                </a:r>
                <a:endParaRPr lang="zh-CN" altLang="en-US" sz="2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5019675" y="2263140"/>
              <a:ext cx="2530960" cy="2004071"/>
              <a:chOff x="5019675" y="2263140"/>
              <a:chExt cx="2530960" cy="2004071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5019675" y="2263140"/>
                <a:ext cx="2152650" cy="1905000"/>
                <a:chOff x="2152650" y="1714500"/>
                <a:chExt cx="2152650" cy="1905000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>
                  <a:off x="2628900" y="1714500"/>
                  <a:ext cx="0" cy="1438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>
                  <a:off x="2160985" y="3152775"/>
                  <a:ext cx="459581" cy="4452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20566" y="3152775"/>
                  <a:ext cx="1676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立方体 21"/>
                <p:cNvSpPr/>
                <p:nvPr/>
              </p:nvSpPr>
              <p:spPr>
                <a:xfrm>
                  <a:off x="2152650" y="1714500"/>
                  <a:ext cx="2152650" cy="1905000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</p:grpSp>
          <p:cxnSp>
            <p:nvCxnSpPr>
              <p:cNvPr id="52" name="直接箭头连接符 51"/>
              <p:cNvCxnSpPr>
                <a:endCxn id="22" idx="3"/>
              </p:cNvCxnSpPr>
              <p:nvPr/>
            </p:nvCxnSpPr>
            <p:spPr>
              <a:xfrm flipH="1">
                <a:off x="5857875" y="3701415"/>
                <a:ext cx="394879" cy="466725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/>
              <p:nvPr/>
            </p:nvCxnSpPr>
            <p:spPr>
              <a:xfrm flipH="1">
                <a:off x="5259942" y="3924062"/>
                <a:ext cx="1693126" cy="0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/>
              <p:cNvSpPr/>
              <p:nvPr/>
            </p:nvSpPr>
            <p:spPr>
              <a:xfrm>
                <a:off x="5989116" y="3847114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953068" y="2473991"/>
                <a:ext cx="0" cy="1450071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61"/>
              <p:cNvSpPr txBox="1"/>
              <p:nvPr/>
            </p:nvSpPr>
            <p:spPr>
              <a:xfrm>
                <a:off x="6098578" y="3867101"/>
                <a:ext cx="2712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</a:t>
                </a:r>
                <a:endParaRPr lang="zh-CN" altLang="en-US" sz="2000" dirty="0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5438711" y="3819448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x</a:t>
                </a:r>
                <a:endParaRPr lang="zh-CN" altLang="en-US" sz="2000" baseline="-25000" dirty="0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092336" y="3283091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y</a:t>
                </a:r>
                <a:endParaRPr lang="zh-CN" altLang="en-US" sz="2000" baseline="-25000" dirty="0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7163991" y="2962785"/>
                <a:ext cx="3866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z</a:t>
                </a:r>
                <a:endParaRPr lang="zh-CN" altLang="en-US" sz="2000" baseline="-25000" dirty="0"/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7721239" y="2263140"/>
              <a:ext cx="2604407" cy="2921701"/>
              <a:chOff x="7721239" y="2263140"/>
              <a:chExt cx="2604407" cy="292170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721239" y="2263140"/>
                <a:ext cx="2152650" cy="1905000"/>
                <a:chOff x="2152650" y="1714500"/>
                <a:chExt cx="2152650" cy="1905000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2628900" y="1714500"/>
                  <a:ext cx="0" cy="1438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2160985" y="3152775"/>
                  <a:ext cx="459581" cy="4452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2620566" y="3152775"/>
                  <a:ext cx="1676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立方体 26"/>
                <p:cNvSpPr/>
                <p:nvPr/>
              </p:nvSpPr>
              <p:spPr>
                <a:xfrm>
                  <a:off x="2152650" y="1714500"/>
                  <a:ext cx="2152650" cy="1905000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8120401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330618" y="4068807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9757612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790653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c1</a:t>
                </a:r>
                <a:endParaRPr lang="zh-CN" altLang="en-US" sz="2000" dirty="0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9499110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c2</a:t>
                </a:r>
                <a:endParaRPr lang="zh-CN" altLang="en-US" sz="2000" dirty="0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9902132" y="3684510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c3</a:t>
                </a:r>
                <a:endParaRPr lang="zh-CN" altLang="en-US" sz="2000" dirty="0"/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8241371" y="3642853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c4</a:t>
                </a:r>
                <a:endParaRPr lang="zh-CN" altLang="en-US" sz="2000" dirty="0"/>
              </a:p>
            </p:txBody>
          </p:sp>
          <p:cxnSp>
            <p:nvCxnSpPr>
              <p:cNvPr id="82" name="直接箭头连接符 81"/>
              <p:cNvCxnSpPr>
                <a:stCxn id="27" idx="3"/>
              </p:cNvCxnSpPr>
              <p:nvPr/>
            </p:nvCxnSpPr>
            <p:spPr>
              <a:xfrm>
                <a:off x="8559439" y="4168140"/>
                <a:ext cx="9795" cy="1006792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/>
              <p:cNvCxnSpPr/>
              <p:nvPr/>
            </p:nvCxnSpPr>
            <p:spPr>
              <a:xfrm>
                <a:off x="8951505" y="2743218"/>
                <a:ext cx="0" cy="2441623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文本框 84"/>
              <p:cNvSpPr txBox="1"/>
              <p:nvPr/>
            </p:nvSpPr>
            <p:spPr>
              <a:xfrm>
                <a:off x="8160866" y="4458160"/>
                <a:ext cx="4491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h1</a:t>
                </a:r>
                <a:endParaRPr lang="zh-CN" altLang="en-US" sz="2000" dirty="0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8931045" y="3274015"/>
                <a:ext cx="4491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h2</a:t>
                </a:r>
                <a:endParaRPr lang="zh-CN" altLang="en-US" sz="2000" dirty="0"/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826578" y="172574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八点编码法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5464016" y="17257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轴对齐编码法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165580" y="17257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十参数编码法</a:t>
              </a:r>
            </a:p>
          </p:txBody>
        </p:sp>
        <p:sp>
          <p:nvSpPr>
            <p:cNvPr id="37" name="椭圆 36"/>
            <p:cNvSpPr/>
            <p:nvPr/>
          </p:nvSpPr>
          <p:spPr>
            <a:xfrm>
              <a:off x="7649864" y="4068807"/>
              <a:ext cx="156754" cy="156754"/>
            </a:xfrm>
            <a:prstGeom prst="ellips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99549" y="1974225"/>
            <a:ext cx="5530410" cy="2839597"/>
            <a:chOff x="2899549" y="1974225"/>
            <a:chExt cx="5530410" cy="2839597"/>
          </a:xfrm>
        </p:grpSpPr>
        <p:grpSp>
          <p:nvGrpSpPr>
            <p:cNvPr id="18" name="组合 17"/>
            <p:cNvGrpSpPr/>
            <p:nvPr/>
          </p:nvGrpSpPr>
          <p:grpSpPr>
            <a:xfrm>
              <a:off x="3333975" y="2320893"/>
              <a:ext cx="5095984" cy="2449309"/>
              <a:chOff x="3333975" y="2320893"/>
              <a:chExt cx="5095984" cy="2449309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14973" y="2320893"/>
                <a:ext cx="4914986" cy="2216213"/>
              </a:xfrm>
              <a:prstGeom prst="rect">
                <a:avLst/>
              </a:prstGeom>
            </p:spPr>
          </p:pic>
          <p:grpSp>
            <p:nvGrpSpPr>
              <p:cNvPr id="14" name="组合 13"/>
              <p:cNvGrpSpPr/>
              <p:nvPr/>
            </p:nvGrpSpPr>
            <p:grpSpPr>
              <a:xfrm>
                <a:off x="3333975" y="2384499"/>
                <a:ext cx="2632141" cy="2385703"/>
                <a:chOff x="4058565" y="2959948"/>
                <a:chExt cx="2632141" cy="2385703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6582641" y="3568122"/>
                  <a:ext cx="108065" cy="10806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" name="直接箭头连接符 6"/>
                <p:cNvCxnSpPr/>
                <p:nvPr/>
              </p:nvCxnSpPr>
              <p:spPr>
                <a:xfrm flipH="1">
                  <a:off x="4058565" y="3618467"/>
                  <a:ext cx="2584458" cy="838787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箭头连接符 9"/>
                <p:cNvCxnSpPr/>
                <p:nvPr/>
              </p:nvCxnSpPr>
              <p:spPr>
                <a:xfrm flipH="1" flipV="1">
                  <a:off x="5546542" y="2959948"/>
                  <a:ext cx="1096481" cy="655856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/>
                <p:cNvCxnSpPr/>
                <p:nvPr/>
              </p:nvCxnSpPr>
              <p:spPr>
                <a:xfrm>
                  <a:off x="6643023" y="3615804"/>
                  <a:ext cx="38206" cy="1729847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" name="Picture 1" descr="euler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04" b="94118" l="9699" r="89632">
                            <a14:foregroundMark x1="39799" y1="89216" x2="39799" y2="89216"/>
                            <a14:foregroundMark x1="49164" y1="94608" x2="49164" y2="94608"/>
                            <a14:foregroundMark x1="27425" y1="37745" x2="27425" y2="37745"/>
                            <a14:foregroundMark x1="32776" y1="36765" x2="32776" y2="36765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704164" y="4229188"/>
                <a:ext cx="504949" cy="343705"/>
              </a:xfrm>
              <a:prstGeom prst="rect">
                <a:avLst/>
              </a:prstGeom>
            </p:spPr>
          </p:pic>
          <p:pic>
            <p:nvPicPr>
              <p:cNvPr id="21" name="Picture 1" descr="euler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129" b="90456" l="1478" r="89163">
                            <a14:foregroundMark x1="5911" y1="43983" x2="5911" y2="43983"/>
                            <a14:foregroundMark x1="1478" y1="41909" x2="1478" y2="41909"/>
                            <a14:foregroundMark x1="90148" y1="71784" x2="90148" y2="71784"/>
                            <a14:foregroundMark x1="80296" y1="90456" x2="80296" y2="904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99113" y="3467968"/>
                <a:ext cx="367896" cy="437310"/>
              </a:xfrm>
              <a:prstGeom prst="rect">
                <a:avLst/>
              </a:prstGeom>
            </p:spPr>
          </p:pic>
          <p:pic>
            <p:nvPicPr>
              <p:cNvPr id="22" name="Picture 1" descr="euler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250" b="89286" l="9589" r="95890">
                            <a14:foregroundMark x1="86758" y1="39732" x2="86758" y2="39732"/>
                            <a14:foregroundMark x1="68037" y1="6250" x2="68037" y2="6250"/>
                            <a14:foregroundMark x1="95890" y1="34375" x2="95890" y2="34375"/>
                            <a14:foregroundMark x1="26027" y1="89286" x2="26027" y2="8928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21952" y="2348712"/>
                <a:ext cx="485420" cy="496452"/>
              </a:xfrm>
              <a:prstGeom prst="rect">
                <a:avLst/>
              </a:prstGeom>
            </p:spPr>
          </p:pic>
        </p:grpSp>
        <p:sp>
          <p:nvSpPr>
            <p:cNvPr id="23" name="文本框 22"/>
            <p:cNvSpPr txBox="1"/>
            <p:nvPr/>
          </p:nvSpPr>
          <p:spPr>
            <a:xfrm>
              <a:off x="6096000" y="4444490"/>
              <a:ext cx="171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偏航角（</a:t>
              </a:r>
              <a:r>
                <a:rPr lang="en-US" altLang="zh-CN" dirty="0"/>
                <a:t>Yaw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1628" y="1974225"/>
              <a:ext cx="1804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俯仰角（</a:t>
              </a:r>
              <a:r>
                <a:rPr lang="en-US" altLang="zh-CN" dirty="0"/>
                <a:t>Pitch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99549" y="4179511"/>
              <a:ext cx="168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翻滚角（</a:t>
              </a:r>
              <a:r>
                <a:rPr lang="en-US" altLang="zh-CN" dirty="0"/>
                <a:t>Roll</a:t>
              </a:r>
              <a:r>
                <a:rPr lang="zh-CN" altLang="en-US" dirty="0"/>
                <a:t>）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7055" y="1068547"/>
            <a:ext cx="11014060" cy="4814251"/>
            <a:chOff x="447055" y="1068547"/>
            <a:chExt cx="11014060" cy="4814251"/>
          </a:xfrm>
        </p:grpSpPr>
        <p:grpSp>
          <p:nvGrpSpPr>
            <p:cNvPr id="12" name="组合 11"/>
            <p:cNvGrpSpPr/>
            <p:nvPr/>
          </p:nvGrpSpPr>
          <p:grpSpPr>
            <a:xfrm>
              <a:off x="447055" y="1068547"/>
              <a:ext cx="11014060" cy="4814251"/>
              <a:chOff x="447055" y="1068547"/>
              <a:chExt cx="11014060" cy="4814251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348605" y="1784350"/>
                <a:ext cx="6112510" cy="3110230"/>
                <a:chOff x="9078" y="2853"/>
                <a:chExt cx="8934" cy="4898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11093" y="3966"/>
                  <a:ext cx="6919" cy="2878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Rectangle 184"/>
                <p:cNvSpPr/>
                <p:nvPr/>
              </p:nvSpPr>
              <p:spPr>
                <a:xfrm>
                  <a:off x="9078" y="2853"/>
                  <a:ext cx="2114" cy="4898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539330" y="3196590"/>
                <a:ext cx="1729740" cy="821690"/>
                <a:chOff x="13012" y="2512"/>
                <a:chExt cx="2724" cy="1294"/>
              </a:xfrm>
            </p:grpSpPr>
            <p:sp>
              <p:nvSpPr>
                <p:cNvPr id="52" name="Cube 51"/>
                <p:cNvSpPr/>
                <p:nvPr/>
              </p:nvSpPr>
              <p:spPr>
                <a:xfrm>
                  <a:off x="13012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>
                  <a:off x="13444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13888" y="269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>
                  <a:off x="15364" y="2681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>
                  <a:off x="14908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56"/>
                <p:cNvSpPr txBox="1"/>
                <p:nvPr/>
              </p:nvSpPr>
              <p:spPr>
                <a:xfrm>
                  <a:off x="14314" y="2512"/>
                  <a:ext cx="528" cy="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</a:p>
              </p:txBody>
            </p:sp>
            <p:sp>
              <p:nvSpPr>
                <p:cNvPr id="58" name="Text Box 57"/>
                <p:cNvSpPr txBox="1"/>
                <p:nvPr/>
              </p:nvSpPr>
              <p:spPr>
                <a:xfrm>
                  <a:off x="13098" y="3273"/>
                  <a:ext cx="2626" cy="5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K 3D </a:t>
                  </a:r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候选框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1" name="Rectangle 70"/>
              <p:cNvSpPr/>
              <p:nvPr/>
            </p:nvSpPr>
            <p:spPr>
              <a:xfrm>
                <a:off x="596865" y="4344828"/>
                <a:ext cx="1285240" cy="1173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ight Arrow 80"/>
              <p:cNvSpPr/>
              <p:nvPr/>
            </p:nvSpPr>
            <p:spPr>
              <a:xfrm>
                <a:off x="4484216" y="1693865"/>
                <a:ext cx="565200" cy="18360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2106895" y="1701165"/>
                <a:ext cx="632460" cy="3778885"/>
                <a:chOff x="4627" y="5886"/>
                <a:chExt cx="996" cy="5951"/>
              </a:xfrm>
            </p:grpSpPr>
            <p:sp>
              <p:nvSpPr>
                <p:cNvPr id="79" name="Right Arrow 78"/>
                <p:cNvSpPr/>
                <p:nvPr/>
              </p:nvSpPr>
              <p:spPr>
                <a:xfrm>
                  <a:off x="4638" y="5886"/>
                  <a:ext cx="890" cy="289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82"/>
                <p:cNvSpPr txBox="1"/>
                <p:nvPr/>
              </p:nvSpPr>
              <p:spPr>
                <a:xfrm>
                  <a:off x="4686" y="6080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提取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Text Box 82"/>
                <p:cNvSpPr txBox="1"/>
                <p:nvPr/>
              </p:nvSpPr>
              <p:spPr>
                <a:xfrm>
                  <a:off x="4627" y="10916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提取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" name="Text Box 83"/>
              <p:cNvSpPr txBox="1"/>
              <p:nvPr/>
            </p:nvSpPr>
            <p:spPr>
              <a:xfrm>
                <a:off x="4297093" y="1853602"/>
                <a:ext cx="95410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池化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2931242" y="1198565"/>
                <a:ext cx="1285240" cy="1173480"/>
                <a:chOff x="6093" y="5335"/>
                <a:chExt cx="2024" cy="1848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Cube 86"/>
                <p:cNvSpPr/>
                <p:nvPr/>
              </p:nvSpPr>
              <p:spPr>
                <a:xfrm>
                  <a:off x="6378" y="6442"/>
                  <a:ext cx="1454" cy="586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>
                  <a:off x="6490" y="5471"/>
                  <a:ext cx="1204" cy="842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noFill/>
                    </a:ln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1" name="Right Arrow 100"/>
              <p:cNvSpPr/>
              <p:nvPr/>
            </p:nvSpPr>
            <p:spPr>
              <a:xfrm>
                <a:off x="4443576" y="4840128"/>
                <a:ext cx="566420" cy="18288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Text Box 101"/>
              <p:cNvSpPr txBox="1"/>
              <p:nvPr/>
            </p:nvSpPr>
            <p:spPr>
              <a:xfrm>
                <a:off x="4249732" y="5039399"/>
                <a:ext cx="95410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池化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2890485" y="4344828"/>
                <a:ext cx="1285240" cy="1173480"/>
                <a:chOff x="6093" y="5335"/>
                <a:chExt cx="2024" cy="1848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Cube 104"/>
                <p:cNvSpPr/>
                <p:nvPr/>
              </p:nvSpPr>
              <p:spPr>
                <a:xfrm>
                  <a:off x="6331" y="6457"/>
                  <a:ext cx="1454" cy="560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7" name="Text Box 106"/>
              <p:cNvSpPr txBox="1"/>
              <p:nvPr/>
            </p:nvSpPr>
            <p:spPr>
              <a:xfrm>
                <a:off x="2928585" y="5545613"/>
                <a:ext cx="1289050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特征图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ight Arrow 114"/>
              <p:cNvSpPr/>
              <p:nvPr/>
            </p:nvSpPr>
            <p:spPr>
              <a:xfrm>
                <a:off x="2113880" y="4793772"/>
                <a:ext cx="565200" cy="18360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5539105" y="1292068"/>
                <a:ext cx="1073150" cy="860425"/>
                <a:chOff x="9296" y="5327"/>
                <a:chExt cx="1690" cy="1355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9296" y="6102"/>
                  <a:ext cx="1680" cy="580"/>
                  <a:chOff x="9332" y="5024"/>
                  <a:chExt cx="1680" cy="580"/>
                </a:xfrm>
              </p:grpSpPr>
              <p:sp>
                <p:nvSpPr>
                  <p:cNvPr id="124" name="Cube 123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5" name="Cube 124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6" name="Cube 125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7" name="Text Box 126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</a:p>
                </p:txBody>
              </p: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9306" y="5327"/>
                  <a:ext cx="1680" cy="580"/>
                  <a:chOff x="9332" y="5024"/>
                  <a:chExt cx="1680" cy="580"/>
                </a:xfrm>
              </p:grpSpPr>
              <p:sp>
                <p:nvSpPr>
                  <p:cNvPr id="131" name="Cube 130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2" name="Cube 131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Cube 132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" name="Text Box 133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</a:p>
                </p:txBody>
              </p:sp>
            </p:grpSp>
          </p:grpSp>
          <p:grpSp>
            <p:nvGrpSpPr>
              <p:cNvPr id="136" name="Group 135"/>
              <p:cNvGrpSpPr/>
              <p:nvPr/>
            </p:nvGrpSpPr>
            <p:grpSpPr>
              <a:xfrm>
                <a:off x="5511800" y="4411821"/>
                <a:ext cx="1073150" cy="860425"/>
                <a:chOff x="9296" y="5327"/>
                <a:chExt cx="1690" cy="1355"/>
              </a:xfrm>
            </p:grpSpPr>
            <p:grpSp>
              <p:nvGrpSpPr>
                <p:cNvPr id="137" name="Group 136"/>
                <p:cNvGrpSpPr/>
                <p:nvPr/>
              </p:nvGrpSpPr>
              <p:grpSpPr>
                <a:xfrm>
                  <a:off x="9296" y="6102"/>
                  <a:ext cx="1680" cy="580"/>
                  <a:chOff x="9332" y="5024"/>
                  <a:chExt cx="1680" cy="580"/>
                </a:xfrm>
              </p:grpSpPr>
              <p:sp>
                <p:nvSpPr>
                  <p:cNvPr id="138" name="Cube 137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9" name="Cube 138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Cube 139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Text Box 140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9306" y="5327"/>
                  <a:ext cx="1680" cy="580"/>
                  <a:chOff x="9332" y="5024"/>
                  <a:chExt cx="1680" cy="580"/>
                </a:xfrm>
              </p:grpSpPr>
              <p:sp>
                <p:nvSpPr>
                  <p:cNvPr id="143" name="Cube 142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" name="Cube 143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Cube 144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6" name="Text Box 145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</a:p>
                </p:txBody>
              </p:sp>
            </p:grpSp>
          </p:grpSp>
          <p:grpSp>
            <p:nvGrpSpPr>
              <p:cNvPr id="154" name="Group 153"/>
              <p:cNvGrpSpPr/>
              <p:nvPr/>
            </p:nvGrpSpPr>
            <p:grpSpPr>
              <a:xfrm>
                <a:off x="6824345" y="1688427"/>
                <a:ext cx="596265" cy="716915"/>
                <a:chOff x="11223" y="5791"/>
                <a:chExt cx="939" cy="1129"/>
              </a:xfrm>
            </p:grpSpPr>
            <p:sp>
              <p:nvSpPr>
                <p:cNvPr id="152" name="Right Arrow 151"/>
                <p:cNvSpPr/>
                <p:nvPr/>
              </p:nvSpPr>
              <p:spPr>
                <a:xfrm>
                  <a:off x="11270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3" name="Text Box 152"/>
                <p:cNvSpPr txBox="1"/>
                <p:nvPr/>
              </p:nvSpPr>
              <p:spPr>
                <a:xfrm>
                  <a:off x="11223" y="5999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融合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7539990" y="1483957"/>
                <a:ext cx="1066800" cy="368300"/>
                <a:chOff x="12343" y="5421"/>
                <a:chExt cx="1680" cy="580"/>
              </a:xfrm>
            </p:grpSpPr>
            <p:sp>
              <p:nvSpPr>
                <p:cNvPr id="155" name="Cube 154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Cube 155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Cube 156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Text Box 157"/>
                <p:cNvSpPr txBox="1"/>
                <p:nvPr/>
              </p:nvSpPr>
              <p:spPr>
                <a:xfrm>
                  <a:off x="13127" y="5421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6815455" y="4738013"/>
                <a:ext cx="594995" cy="704850"/>
                <a:chOff x="11211" y="5791"/>
                <a:chExt cx="937" cy="1110"/>
              </a:xfrm>
            </p:grpSpPr>
            <p:sp>
              <p:nvSpPr>
                <p:cNvPr id="170" name="Right Arrow 169"/>
                <p:cNvSpPr/>
                <p:nvPr/>
              </p:nvSpPr>
              <p:spPr>
                <a:xfrm>
                  <a:off x="11255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1" name="Text Box 170"/>
                <p:cNvSpPr txBox="1"/>
                <p:nvPr/>
              </p:nvSpPr>
              <p:spPr>
                <a:xfrm>
                  <a:off x="11211" y="5980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融合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7550785" y="4575849"/>
                <a:ext cx="1066800" cy="368300"/>
                <a:chOff x="12343" y="5421"/>
                <a:chExt cx="1680" cy="580"/>
              </a:xfrm>
            </p:grpSpPr>
            <p:sp>
              <p:nvSpPr>
                <p:cNvPr id="173" name="Cube 172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4" name="Cube 173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5" name="Cube 174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6" name="Text Box 175"/>
                <p:cNvSpPr txBox="1"/>
                <p:nvPr/>
              </p:nvSpPr>
              <p:spPr>
                <a:xfrm>
                  <a:off x="13127" y="5421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</a:p>
              </p:txBody>
            </p:sp>
          </p:grpSp>
          <p:sp>
            <p:nvSpPr>
              <p:cNvPr id="177" name="Text Box 176"/>
              <p:cNvSpPr txBox="1"/>
              <p:nvPr/>
            </p:nvSpPr>
            <p:spPr>
              <a:xfrm>
                <a:off x="7531100" y="1901510"/>
                <a:ext cx="100540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融合特征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Text Box 177"/>
              <p:cNvSpPr txBox="1"/>
              <p:nvPr/>
            </p:nvSpPr>
            <p:spPr>
              <a:xfrm>
                <a:off x="7580127" y="5006193"/>
                <a:ext cx="100540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融合特征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3" name="Straight Arrow Connector 182"/>
              <p:cNvCxnSpPr/>
              <p:nvPr/>
            </p:nvCxnSpPr>
            <p:spPr>
              <a:xfrm flipH="1">
                <a:off x="6094730" y="2291080"/>
                <a:ext cx="5080" cy="568960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flipV="1">
                <a:off x="6099810" y="3822065"/>
                <a:ext cx="0" cy="513080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ight Arrow 186"/>
              <p:cNvSpPr/>
              <p:nvPr/>
            </p:nvSpPr>
            <p:spPr>
              <a:xfrm>
                <a:off x="6845263" y="3280352"/>
                <a:ext cx="565200" cy="18288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7651753" y="3133032"/>
                <a:ext cx="1078230" cy="368300"/>
                <a:chOff x="12463" y="5421"/>
                <a:chExt cx="1698" cy="580"/>
              </a:xfrm>
            </p:grpSpPr>
            <p:sp>
              <p:nvSpPr>
                <p:cNvPr id="190" name="Cube 189"/>
                <p:cNvSpPr/>
                <p:nvPr/>
              </p:nvSpPr>
              <p:spPr>
                <a:xfrm>
                  <a:off x="12463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1" name="Cube 190"/>
                <p:cNvSpPr/>
                <p:nvPr/>
              </p:nvSpPr>
              <p:spPr>
                <a:xfrm>
                  <a:off x="12953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Cube 191"/>
                <p:cNvSpPr/>
                <p:nvPr/>
              </p:nvSpPr>
              <p:spPr>
                <a:xfrm>
                  <a:off x="13789" y="5580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Text Box 192"/>
                <p:cNvSpPr txBox="1"/>
                <p:nvPr/>
              </p:nvSpPr>
              <p:spPr>
                <a:xfrm>
                  <a:off x="13257" y="5421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</a:p>
              </p:txBody>
            </p:sp>
          </p:grpSp>
          <p:sp>
            <p:nvSpPr>
              <p:cNvPr id="194" name="Text Box 193"/>
              <p:cNvSpPr txBox="1"/>
              <p:nvPr/>
            </p:nvSpPr>
            <p:spPr>
              <a:xfrm>
                <a:off x="7567319" y="3575685"/>
                <a:ext cx="12105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互相关特征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8787130" y="1368387"/>
                <a:ext cx="831850" cy="899160"/>
                <a:chOff x="14333" y="4940"/>
                <a:chExt cx="1310" cy="1416"/>
              </a:xfrm>
            </p:grpSpPr>
            <p:sp>
              <p:nvSpPr>
                <p:cNvPr id="196" name="Right Arrow 195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Text Box 197"/>
                <p:cNvSpPr txBox="1"/>
                <p:nvPr/>
              </p:nvSpPr>
              <p:spPr>
                <a:xfrm>
                  <a:off x="14333" y="4940"/>
                  <a:ext cx="679" cy="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</a:p>
              </p:txBody>
            </p:sp>
            <p:sp>
              <p:nvSpPr>
                <p:cNvPr id="199" name="Right Arrow 198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Text Box 199"/>
                <p:cNvSpPr txBox="1"/>
                <p:nvPr/>
              </p:nvSpPr>
              <p:spPr>
                <a:xfrm>
                  <a:off x="14592" y="5806"/>
                  <a:ext cx="1051" cy="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8776970" y="2964815"/>
                <a:ext cx="824230" cy="890905"/>
                <a:chOff x="14320" y="4953"/>
                <a:chExt cx="1298" cy="1403"/>
              </a:xfrm>
            </p:grpSpPr>
            <p:sp>
              <p:nvSpPr>
                <p:cNvPr id="205" name="Right Arrow 204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Text Box 205"/>
                <p:cNvSpPr txBox="1"/>
                <p:nvPr/>
              </p:nvSpPr>
              <p:spPr>
                <a:xfrm>
                  <a:off x="14320" y="4953"/>
                  <a:ext cx="679" cy="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</a:p>
              </p:txBody>
            </p:sp>
            <p:sp>
              <p:nvSpPr>
                <p:cNvPr id="207" name="Right Arrow 206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8" name="Text Box 207"/>
                <p:cNvSpPr txBox="1"/>
                <p:nvPr/>
              </p:nvSpPr>
              <p:spPr>
                <a:xfrm>
                  <a:off x="14566" y="5806"/>
                  <a:ext cx="1052" cy="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</a:p>
              </p:txBody>
            </p:sp>
          </p:grpSp>
          <p:grpSp>
            <p:nvGrpSpPr>
              <p:cNvPr id="209" name="Group 208"/>
              <p:cNvGrpSpPr/>
              <p:nvPr/>
            </p:nvGrpSpPr>
            <p:grpSpPr>
              <a:xfrm>
                <a:off x="8787765" y="4463454"/>
                <a:ext cx="800735" cy="882650"/>
                <a:chOff x="14333" y="4966"/>
                <a:chExt cx="1261" cy="1390"/>
              </a:xfrm>
            </p:grpSpPr>
            <p:sp>
              <p:nvSpPr>
                <p:cNvPr id="210" name="Right Arrow 209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Text Box 210"/>
                <p:cNvSpPr txBox="1"/>
                <p:nvPr/>
              </p:nvSpPr>
              <p:spPr>
                <a:xfrm>
                  <a:off x="14333" y="4966"/>
                  <a:ext cx="679" cy="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</a:p>
              </p:txBody>
            </p:sp>
            <p:sp>
              <p:nvSpPr>
                <p:cNvPr id="212" name="Right Arrow 211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Text Box 212"/>
                <p:cNvSpPr txBox="1"/>
                <p:nvPr/>
              </p:nvSpPr>
              <p:spPr>
                <a:xfrm>
                  <a:off x="14540" y="5806"/>
                  <a:ext cx="1054" cy="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</a:p>
              </p:txBody>
            </p:sp>
          </p:grpSp>
          <p:sp>
            <p:nvSpPr>
              <p:cNvPr id="214" name="Text Box 213"/>
              <p:cNvSpPr txBox="1"/>
              <p:nvPr/>
            </p:nvSpPr>
            <p:spPr>
              <a:xfrm>
                <a:off x="3165497" y="2404944"/>
                <a:ext cx="8002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特征图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1" name="Group 230"/>
              <p:cNvGrpSpPr/>
              <p:nvPr/>
            </p:nvGrpSpPr>
            <p:grpSpPr>
              <a:xfrm>
                <a:off x="9784080" y="1068547"/>
                <a:ext cx="1362710" cy="1221105"/>
                <a:chOff x="15903" y="4569"/>
                <a:chExt cx="2146" cy="1923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15903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Cube 21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cub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Cube 21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Cube 22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Cube 22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Cube 223"/>
                <p:cNvSpPr/>
                <p:nvPr/>
              </p:nvSpPr>
              <p:spPr>
                <a:xfrm rot="5400000">
                  <a:off x="17469" y="5066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6" name="Straight Arrow Connector 225"/>
                <p:cNvCxnSpPr/>
                <p:nvPr/>
              </p:nvCxnSpPr>
              <p:spPr>
                <a:xfrm flipV="1">
                  <a:off x="16373" y="456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/>
                <p:cNvCxnSpPr/>
                <p:nvPr/>
              </p:nvCxnSpPr>
              <p:spPr>
                <a:xfrm flipV="1">
                  <a:off x="16976" y="532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Arrow Connector 227"/>
                <p:cNvCxnSpPr/>
                <p:nvPr/>
              </p:nvCxnSpPr>
              <p:spPr>
                <a:xfrm flipH="1" flipV="1">
                  <a:off x="16130" y="5558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/>
                <p:cNvCxnSpPr/>
                <p:nvPr/>
              </p:nvCxnSpPr>
              <p:spPr>
                <a:xfrm flipV="1">
                  <a:off x="17738" y="5853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/>
                <p:cNvCxnSpPr/>
                <p:nvPr/>
              </p:nvCxnSpPr>
              <p:spPr>
                <a:xfrm rot="5400000" flipV="1">
                  <a:off x="17890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>
                <a:off x="9804400" y="4426626"/>
                <a:ext cx="1607185" cy="921385"/>
                <a:chOff x="15921" y="4899"/>
                <a:chExt cx="2531" cy="1451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5921" y="4899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Cube 237"/>
                <p:cNvSpPr/>
                <p:nvPr/>
              </p:nvSpPr>
              <p:spPr>
                <a:xfrm>
                  <a:off x="16853" y="5154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Cube 238"/>
                <p:cNvSpPr/>
                <p:nvPr/>
              </p:nvSpPr>
              <p:spPr>
                <a:xfrm rot="20160000">
                  <a:off x="16002" y="5565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Cube 239"/>
                <p:cNvSpPr/>
                <p:nvPr/>
              </p:nvSpPr>
              <p:spPr>
                <a:xfrm>
                  <a:off x="17616" y="5848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1" name="Cube 240"/>
                <p:cNvSpPr/>
                <p:nvPr/>
              </p:nvSpPr>
              <p:spPr>
                <a:xfrm rot="5400000">
                  <a:off x="17877" y="5066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3" name="Straight Arrow Connector 242"/>
                <p:cNvCxnSpPr/>
                <p:nvPr/>
              </p:nvCxnSpPr>
              <p:spPr>
                <a:xfrm flipV="1">
                  <a:off x="16976" y="4944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 flipH="1" flipV="1">
                  <a:off x="15962" y="5383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17738" y="5657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rot="5400000" flipV="1">
                  <a:off x="18298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9784080" y="2520315"/>
                <a:ext cx="1614170" cy="1409700"/>
                <a:chOff x="15886" y="4272"/>
                <a:chExt cx="2542" cy="2220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15886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 rot="5400000">
                  <a:off x="17853" y="506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8" name="Straight Arrow Connector 257"/>
                <p:cNvCxnSpPr/>
                <p:nvPr/>
              </p:nvCxnSpPr>
              <p:spPr>
                <a:xfrm rot="5400000" flipV="1">
                  <a:off x="18274" y="513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/>
                <p:cNvSpPr/>
                <p:nvPr/>
              </p:nvSpPr>
              <p:spPr>
                <a:xfrm rot="20160000">
                  <a:off x="16039" y="5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6851" y="515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16974" y="4946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/>
                <p:cNvSpPr/>
                <p:nvPr/>
              </p:nvSpPr>
              <p:spPr>
                <a:xfrm>
                  <a:off x="17613" y="58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17744" y="5648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>
                  <a:off x="16251" y="4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16373" y="427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9846945" y="3157220"/>
                <a:ext cx="76200" cy="18732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 rot="5400000">
                <a:off x="10845165" y="3027045"/>
                <a:ext cx="155575" cy="284480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ext Box 94"/>
              <p:cNvSpPr txBox="1"/>
              <p:nvPr/>
            </p:nvSpPr>
            <p:spPr>
              <a:xfrm>
                <a:off x="10142220" y="3891915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偏移量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 Box 95"/>
              <p:cNvSpPr txBox="1"/>
              <p:nvPr/>
            </p:nvSpPr>
            <p:spPr>
              <a:xfrm>
                <a:off x="10064588" y="5392975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预测结果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Text Box 96"/>
              <p:cNvSpPr txBox="1"/>
              <p:nvPr/>
            </p:nvSpPr>
            <p:spPr>
              <a:xfrm>
                <a:off x="9895840" y="217598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预测结果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1877660" y="3355975"/>
                <a:ext cx="566420" cy="18288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 rot="5400000">
                <a:off x="5816600" y="2553335"/>
                <a:ext cx="566420" cy="18288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 rot="16200000" flipV="1">
                <a:off x="5816600" y="4013835"/>
                <a:ext cx="566420" cy="18288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6680408" y="2976594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互相关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60365" y="2989580"/>
                <a:ext cx="1200150" cy="769620"/>
              </a:xfrm>
              <a:prstGeom prst="rect">
                <a:avLst/>
              </a:prstGeom>
              <a:noFill/>
              <a:ln w="28575">
                <a:solidFill>
                  <a:srgbClr val="E15B27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8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5539105" y="308038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5798185" y="308038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6369685" y="3072130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>
                <a:off x="6036945" y="2971165"/>
                <a:ext cx="335280" cy="3371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5539105" y="343598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798185" y="3434080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6369685" y="342582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6036945" y="3324860"/>
                <a:ext cx="335280" cy="3371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</a:p>
            </p:txBody>
          </p:sp>
          <p:sp>
            <p:nvSpPr>
              <p:cNvPr id="29" name="Up-Down Arrow 28"/>
              <p:cNvSpPr/>
              <p:nvPr/>
            </p:nvSpPr>
            <p:spPr>
              <a:xfrm>
                <a:off x="5584825" y="3244850"/>
                <a:ext cx="91440" cy="330835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Up-Down Arrow 34"/>
              <p:cNvSpPr/>
              <p:nvPr/>
            </p:nvSpPr>
            <p:spPr>
              <a:xfrm>
                <a:off x="5834380" y="3252470"/>
                <a:ext cx="91440" cy="330835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Up-Down Arrow 35"/>
              <p:cNvSpPr/>
              <p:nvPr/>
            </p:nvSpPr>
            <p:spPr>
              <a:xfrm>
                <a:off x="6424930" y="3252470"/>
                <a:ext cx="91440" cy="330835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6968490" y="2568785"/>
                <a:ext cx="18389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时序信息处理模块</a:t>
                </a:r>
                <a:endParaRPr lang="en-US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9517535" y="4959267"/>
                <a:ext cx="672465" cy="719455"/>
                <a:chOff x="15438" y="5518"/>
                <a:chExt cx="1059" cy="1133"/>
              </a:xfrm>
            </p:grpSpPr>
            <p:grpSp>
              <p:nvGrpSpPr>
                <p:cNvPr id="100" name="Group 99"/>
                <p:cNvGrpSpPr/>
                <p:nvPr/>
              </p:nvGrpSpPr>
              <p:grpSpPr>
                <a:xfrm>
                  <a:off x="15763" y="5518"/>
                  <a:ext cx="734" cy="734"/>
                  <a:chOff x="15763" y="5518"/>
                  <a:chExt cx="734" cy="734"/>
                </a:xfrm>
              </p:grpSpPr>
              <p:cxnSp>
                <p:nvCxnSpPr>
                  <p:cNvPr id="108" name="Straight Arrow Connector 107"/>
                  <p:cNvCxnSpPr/>
                  <p:nvPr/>
                </p:nvCxnSpPr>
                <p:spPr>
                  <a:xfrm>
                    <a:off x="15763" y="6248"/>
                    <a:ext cx="734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oval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rot="16200000">
                    <a:off x="15399" y="5885"/>
                    <a:ext cx="734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0" name="Text Box 109"/>
                <p:cNvSpPr txBox="1"/>
                <p:nvPr/>
              </p:nvSpPr>
              <p:spPr>
                <a:xfrm>
                  <a:off x="15871" y="6130"/>
                  <a:ext cx="448" cy="5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</a:p>
              </p:txBody>
            </p:sp>
            <p:sp>
              <p:nvSpPr>
                <p:cNvPr id="111" name="Text Box 110"/>
                <p:cNvSpPr txBox="1"/>
                <p:nvPr/>
              </p:nvSpPr>
              <p:spPr>
                <a:xfrm>
                  <a:off x="15438" y="5712"/>
                  <a:ext cx="430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</a:p>
              </p:txBody>
            </p:sp>
          </p:grpSp>
          <p:sp>
            <p:nvSpPr>
              <p:cNvPr id="116" name="Cube 115"/>
              <p:cNvSpPr/>
              <p:nvPr/>
            </p:nvSpPr>
            <p:spPr>
              <a:xfrm>
                <a:off x="3150835" y="4447063"/>
                <a:ext cx="764540" cy="53467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766410" y="4398168"/>
                <a:ext cx="961390" cy="1074420"/>
                <a:chOff x="1774" y="2129"/>
                <a:chExt cx="1514" cy="1692"/>
              </a:xfrm>
            </p:grpSpPr>
            <p:pic>
              <p:nvPicPr>
                <p:cNvPr id="34" name="Picture 33" descr="000050"/>
                <p:cNvPicPr>
                  <a:picLocks noChangeAspect="1"/>
                </p:cNvPicPr>
                <p:nvPr/>
              </p:nvPicPr>
              <p:blipFill>
                <a:blip r:embed="rId2" cstate="hqprint">
                  <a:lum contrast="24000"/>
                </a:blip>
                <a:srcRect/>
                <a:stretch>
                  <a:fillRect/>
                </a:stretch>
              </p:blipFill>
              <p:spPr>
                <a:xfrm>
                  <a:off x="1774" y="3187"/>
                  <a:ext cx="1515" cy="635"/>
                </a:xfrm>
                <a:prstGeom prst="rect">
                  <a:avLst/>
                </a:prstGeom>
              </p:spPr>
            </p:pic>
            <p:pic>
              <p:nvPicPr>
                <p:cNvPr id="38" name="Picture 37" descr="000054"/>
                <p:cNvPicPr>
                  <a:picLocks noChangeAspect="1"/>
                </p:cNvPicPr>
                <p:nvPr/>
              </p:nvPicPr>
              <p:blipFill>
                <a:blip r:embed="rId3" cstate="hqprint">
                  <a:lum bright="60000" contrast="72000"/>
                </a:blip>
                <a:srcRect/>
                <a:stretch>
                  <a:fillRect/>
                </a:stretch>
              </p:blipFill>
              <p:spPr>
                <a:xfrm>
                  <a:off x="2055" y="2129"/>
                  <a:ext cx="922" cy="9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0" name="Text Box 39"/>
              <p:cNvSpPr txBox="1"/>
              <p:nvPr/>
            </p:nvSpPr>
            <p:spPr>
              <a:xfrm>
                <a:off x="3219532" y="1483045"/>
                <a:ext cx="58864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</a:t>
                </a:r>
              </a:p>
            </p:txBody>
          </p:sp>
          <p:sp>
            <p:nvSpPr>
              <p:cNvPr id="41" name="Text Box 40"/>
              <p:cNvSpPr txBox="1"/>
              <p:nvPr/>
            </p:nvSpPr>
            <p:spPr>
              <a:xfrm>
                <a:off x="3183220" y="4640738"/>
                <a:ext cx="58864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</a:t>
                </a:r>
              </a:p>
            </p:txBody>
          </p:sp>
          <p:sp>
            <p:nvSpPr>
              <p:cNvPr id="42" name="Text Box 41"/>
              <p:cNvSpPr txBox="1"/>
              <p:nvPr/>
            </p:nvSpPr>
            <p:spPr>
              <a:xfrm>
                <a:off x="3219532" y="1967550"/>
                <a:ext cx="690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</a:p>
            </p:txBody>
          </p:sp>
          <p:sp>
            <p:nvSpPr>
              <p:cNvPr id="43" name="Text Box 42"/>
              <p:cNvSpPr txBox="1"/>
              <p:nvPr/>
            </p:nvSpPr>
            <p:spPr>
              <a:xfrm>
                <a:off x="3150835" y="5105558"/>
                <a:ext cx="690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</a:p>
            </p:txBody>
          </p:sp>
          <p:sp>
            <p:nvSpPr>
              <p:cNvPr id="9" name="Cube 8"/>
              <p:cNvSpPr/>
              <p:nvPr/>
            </p:nvSpPr>
            <p:spPr>
              <a:xfrm>
                <a:off x="453355" y="3112770"/>
                <a:ext cx="1318895" cy="619760"/>
              </a:xfrm>
              <a:prstGeom prst="cub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484905" y="1198565"/>
                <a:ext cx="1409700" cy="1537313"/>
                <a:chOff x="502250" y="1198565"/>
                <a:chExt cx="1409700" cy="1537313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626710" y="1198565"/>
                  <a:ext cx="1285240" cy="11734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01" name="Picture 400" descr="000054"/>
                <p:cNvPicPr>
                  <a:picLocks noChangeAspect="1"/>
                </p:cNvPicPr>
                <p:nvPr/>
              </p:nvPicPr>
              <p:blipFill>
                <a:blip r:embed="rId3" cstate="hqprint">
                  <a:lum bright="60000" contrast="72000"/>
                </a:blip>
                <a:srcRect/>
                <a:stretch>
                  <a:fillRect/>
                </a:stretch>
              </p:blipFill>
              <p:spPr>
                <a:xfrm>
                  <a:off x="976595" y="1250000"/>
                  <a:ext cx="585470" cy="6038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05" name="Picture 404" descr="000045"/>
                <p:cNvPicPr>
                  <a:picLocks noChangeAspect="1"/>
                </p:cNvPicPr>
                <p:nvPr/>
              </p:nvPicPr>
              <p:blipFill>
                <a:blip r:embed="rId4" cstate="hqprint">
                  <a:lum contrast="24000"/>
                </a:blip>
                <a:srcRect/>
                <a:stretch>
                  <a:fillRect/>
                </a:stretch>
              </p:blipFill>
              <p:spPr>
                <a:xfrm>
                  <a:off x="798160" y="1921830"/>
                  <a:ext cx="974090" cy="403225"/>
                </a:xfrm>
                <a:prstGeom prst="rect">
                  <a:avLst/>
                </a:prstGeom>
              </p:spPr>
            </p:pic>
            <p:sp>
              <p:nvSpPr>
                <p:cNvPr id="14" name="Text Box 13"/>
                <p:cNvSpPr txBox="1"/>
                <p:nvPr/>
              </p:nvSpPr>
              <p:spPr>
                <a:xfrm>
                  <a:off x="502250" y="2397324"/>
                  <a:ext cx="130253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关键帧</a:t>
                  </a:r>
                  <a:r>
                    <a:rPr lang="en-US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T = t</a:t>
                  </a:r>
                </a:p>
              </p:txBody>
            </p:sp>
          </p:grpSp>
          <p:sp>
            <p:nvSpPr>
              <p:cNvPr id="17" name="Text Box 16"/>
              <p:cNvSpPr txBox="1"/>
              <p:nvPr/>
            </p:nvSpPr>
            <p:spPr>
              <a:xfrm>
                <a:off x="447055" y="5541168"/>
                <a:ext cx="170489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关键帧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 =  t + τ </a:t>
                </a:r>
              </a:p>
            </p:txBody>
          </p:sp>
          <p:sp>
            <p:nvSpPr>
              <p:cNvPr id="45" name="Text Box 44"/>
              <p:cNvSpPr txBox="1"/>
              <p:nvPr/>
            </p:nvSpPr>
            <p:spPr>
              <a:xfrm>
                <a:off x="453355" y="3331210"/>
                <a:ext cx="1270000" cy="3371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Shared RPN</a:t>
                </a: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4447540" y="2340490"/>
              <a:ext cx="510350" cy="2245162"/>
              <a:chOff x="4447540" y="2340490"/>
              <a:chExt cx="510350" cy="2245162"/>
            </a:xfrm>
          </p:grpSpPr>
          <p:sp>
            <p:nvSpPr>
              <p:cNvPr id="181" name="Bent-Up Arrow 46"/>
              <p:cNvSpPr/>
              <p:nvPr/>
            </p:nvSpPr>
            <p:spPr>
              <a:xfrm>
                <a:off x="4447540" y="2340490"/>
                <a:ext cx="509905" cy="1167765"/>
              </a:xfrm>
              <a:prstGeom prst="bentUpArrow">
                <a:avLst>
                  <a:gd name="adj1" fmla="val 18555"/>
                  <a:gd name="adj2" fmla="val 25000"/>
                  <a:gd name="adj3" fmla="val 2500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Bent-Up Arrow 46"/>
              <p:cNvSpPr/>
              <p:nvPr/>
            </p:nvSpPr>
            <p:spPr>
              <a:xfrm flipV="1">
                <a:off x="4447985" y="3417887"/>
                <a:ext cx="509905" cy="1167765"/>
              </a:xfrm>
              <a:prstGeom prst="bentUpArrow">
                <a:avLst>
                  <a:gd name="adj1" fmla="val 18555"/>
                  <a:gd name="adj2" fmla="val 25000"/>
                  <a:gd name="adj3" fmla="val 2500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56485" y="935372"/>
            <a:ext cx="6962972" cy="4805055"/>
            <a:chOff x="2356485" y="794056"/>
            <a:chExt cx="6962972" cy="4805055"/>
          </a:xfrm>
        </p:grpSpPr>
        <p:sp>
          <p:nvSpPr>
            <p:cNvPr id="22" name="Text Box 21"/>
            <p:cNvSpPr txBox="1"/>
            <p:nvPr/>
          </p:nvSpPr>
          <p:spPr>
            <a:xfrm>
              <a:off x="8059420" y="798355"/>
              <a:ext cx="6400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t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5400000">
              <a:off x="7940675" y="2127885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2632075" y="2818765"/>
              <a:ext cx="1459230" cy="857250"/>
            </a:xfrm>
            <a:prstGeom prst="cube">
              <a:avLst>
                <a:gd name="adj" fmla="val 13436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7684770" y="2759710"/>
              <a:ext cx="1415415" cy="756285"/>
            </a:xfrm>
            <a:prstGeom prst="cube">
              <a:avLst>
                <a:gd name="adj" fmla="val 15345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2666227" y="3025140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集成的点云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7811353" y="304990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图像特征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3746501" y="230054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特征提取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2356485" y="2058323"/>
              <a:ext cx="125476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创建点云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432175" y="2051884"/>
              <a:ext cx="379730" cy="690245"/>
              <a:chOff x="2947" y="2501"/>
              <a:chExt cx="598" cy="108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3" name="Right Arrow 22"/>
              <p:cNvSpPr/>
              <p:nvPr/>
            </p:nvSpPr>
            <p:spPr>
              <a:xfrm rot="5400000">
                <a:off x="3008" y="3051"/>
                <a:ext cx="785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Right Arrow 37"/>
              <p:cNvSpPr/>
              <p:nvPr/>
            </p:nvSpPr>
            <p:spPr>
              <a:xfrm rot="5400000">
                <a:off x="2702" y="2746"/>
                <a:ext cx="778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Text Box 47"/>
            <p:cNvSpPr txBox="1"/>
            <p:nvPr/>
          </p:nvSpPr>
          <p:spPr>
            <a:xfrm>
              <a:off x="6037316" y="4861011"/>
              <a:ext cx="62357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5074920" y="2655570"/>
              <a:ext cx="1563370" cy="951230"/>
            </a:xfrm>
            <a:prstGeom prst="rect">
              <a:avLst/>
            </a:prstGeom>
            <a:noFill/>
            <a:ln w="28575">
              <a:solidFill>
                <a:srgbClr val="E15B27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664200" y="4650103"/>
              <a:ext cx="400050" cy="610346"/>
              <a:chOff x="9269" y="7288"/>
              <a:chExt cx="630" cy="122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7" name="Right Arrow 46"/>
              <p:cNvSpPr/>
              <p:nvPr/>
            </p:nvSpPr>
            <p:spPr>
              <a:xfrm rot="5400000">
                <a:off x="8969" y="7588"/>
                <a:ext cx="900" cy="3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ight Arrow 277"/>
              <p:cNvSpPr/>
              <p:nvPr/>
            </p:nvSpPr>
            <p:spPr>
              <a:xfrm rot="5400000">
                <a:off x="9299" y="7909"/>
                <a:ext cx="900" cy="3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9" name="Text Box 278"/>
            <p:cNvSpPr txBox="1"/>
            <p:nvPr/>
          </p:nvSpPr>
          <p:spPr>
            <a:xfrm>
              <a:off x="5290185" y="4573785"/>
              <a:ext cx="43116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</a:p>
          </p:txBody>
        </p:sp>
        <p:sp>
          <p:nvSpPr>
            <p:cNvPr id="289" name="Right Arrow 288"/>
            <p:cNvSpPr/>
            <p:nvPr/>
          </p:nvSpPr>
          <p:spPr>
            <a:xfrm rot="5400000" flipV="1">
              <a:off x="5586095" y="2194560"/>
              <a:ext cx="571500" cy="1905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Text Box 289"/>
            <p:cNvSpPr txBox="1"/>
            <p:nvPr/>
          </p:nvSpPr>
          <p:spPr>
            <a:xfrm>
              <a:off x="6627123" y="3437523"/>
              <a:ext cx="9541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池化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Right Arrow 291"/>
            <p:cNvSpPr/>
            <p:nvPr/>
          </p:nvSpPr>
          <p:spPr>
            <a:xfrm rot="5400000">
              <a:off x="5661977" y="3819208"/>
              <a:ext cx="447675" cy="16256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Text Box 293"/>
            <p:cNvSpPr txBox="1"/>
            <p:nvPr/>
          </p:nvSpPr>
          <p:spPr>
            <a:xfrm>
              <a:off x="5930106" y="375852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特征融合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5" name="Group 294"/>
            <p:cNvGrpSpPr/>
            <p:nvPr/>
          </p:nvGrpSpPr>
          <p:grpSpPr>
            <a:xfrm>
              <a:off x="5176836" y="3161376"/>
              <a:ext cx="1332266" cy="356524"/>
              <a:chOff x="12237" y="5552"/>
              <a:chExt cx="1861" cy="461"/>
            </a:xfrm>
          </p:grpSpPr>
          <p:sp>
            <p:nvSpPr>
              <p:cNvPr id="296" name="Cube 295"/>
              <p:cNvSpPr/>
              <p:nvPr/>
            </p:nvSpPr>
            <p:spPr>
              <a:xfrm>
                <a:off x="12237" y="5605"/>
                <a:ext cx="447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Cube 296"/>
              <p:cNvSpPr/>
              <p:nvPr/>
            </p:nvSpPr>
            <p:spPr>
              <a:xfrm>
                <a:off x="12751" y="5593"/>
                <a:ext cx="447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Cube 297"/>
              <p:cNvSpPr/>
              <p:nvPr/>
            </p:nvSpPr>
            <p:spPr>
              <a:xfrm>
                <a:off x="13651" y="5580"/>
                <a:ext cx="447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Text Box 298"/>
              <p:cNvSpPr txBox="1"/>
              <p:nvPr/>
            </p:nvSpPr>
            <p:spPr>
              <a:xfrm>
                <a:off x="13123" y="5552"/>
                <a:ext cx="528" cy="4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</a:p>
            </p:txBody>
          </p:sp>
        </p:grpSp>
        <p:sp>
          <p:nvSpPr>
            <p:cNvPr id="301" name="Text Box 300"/>
            <p:cNvSpPr txBox="1"/>
            <p:nvPr/>
          </p:nvSpPr>
          <p:spPr>
            <a:xfrm>
              <a:off x="6751955" y="4209335"/>
              <a:ext cx="1005403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融合特征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Text Box 312"/>
            <p:cNvSpPr txBox="1"/>
            <p:nvPr/>
          </p:nvSpPr>
          <p:spPr>
            <a:xfrm>
              <a:off x="6677660" y="2819400"/>
              <a:ext cx="978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</a:p>
          </p:txBody>
        </p:sp>
        <p:grpSp>
          <p:nvGrpSpPr>
            <p:cNvPr id="340" name="Group 339"/>
            <p:cNvGrpSpPr/>
            <p:nvPr/>
          </p:nvGrpSpPr>
          <p:grpSpPr>
            <a:xfrm rot="5400000" flipV="1">
              <a:off x="4413250" y="2875915"/>
              <a:ext cx="382270" cy="729615"/>
              <a:chOff x="6005" y="3918"/>
              <a:chExt cx="602" cy="114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62" name="Right Arrow 26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Right Arrow 338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 rot="16200000" flipH="1" flipV="1">
              <a:off x="6925945" y="2912745"/>
              <a:ext cx="382270" cy="729615"/>
              <a:chOff x="6005" y="3918"/>
              <a:chExt cx="602" cy="114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42" name="Right Arrow 34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Right Arrow 342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4" name="Text Box 343"/>
            <p:cNvSpPr txBox="1"/>
            <p:nvPr/>
          </p:nvSpPr>
          <p:spPr>
            <a:xfrm>
              <a:off x="4091305" y="2749550"/>
              <a:ext cx="978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</a:p>
          </p:txBody>
        </p:sp>
        <p:sp>
          <p:nvSpPr>
            <p:cNvPr id="345" name="Text Box 344"/>
            <p:cNvSpPr txBox="1"/>
            <p:nvPr/>
          </p:nvSpPr>
          <p:spPr>
            <a:xfrm>
              <a:off x="4184977" y="3400236"/>
              <a:ext cx="954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池化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 Box 34"/>
            <p:cNvSpPr txBox="1"/>
            <p:nvPr/>
          </p:nvSpPr>
          <p:spPr>
            <a:xfrm>
              <a:off x="8314054" y="204135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特征提取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6677660" y="5260656"/>
              <a:ext cx="197993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K 3D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候选框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12086" y="1153955"/>
              <a:ext cx="2064862" cy="748665"/>
              <a:chOff x="5253" y="3972"/>
              <a:chExt cx="4332" cy="2644"/>
            </a:xfrm>
          </p:grpSpPr>
          <p:pic>
            <p:nvPicPr>
              <p:cNvPr id="8" name="Picture 7" descr="000050"/>
              <p:cNvPicPr>
                <a:picLocks noChangeAspect="1"/>
              </p:cNvPicPr>
              <p:nvPr/>
            </p:nvPicPr>
            <p:blipFill>
              <a:blip r:embed="rId2" cstate="hqprint">
                <a:lum bright="66000" contrast="84000"/>
              </a:blip>
              <a:srcRect/>
              <a:stretch>
                <a:fillRect/>
              </a:stretch>
            </p:blipFill>
            <p:spPr>
              <a:xfrm>
                <a:off x="5253" y="4009"/>
                <a:ext cx="2566" cy="25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24" name="Picture 23" descr="000051"/>
              <p:cNvPicPr>
                <a:picLocks noChangeAspect="1"/>
              </p:cNvPicPr>
              <p:nvPr/>
            </p:nvPicPr>
            <p:blipFill>
              <a:blip r:embed="rId3" cstate="hqprint">
                <a:lum bright="66000" contrast="84000"/>
              </a:blip>
              <a:srcRect/>
              <a:stretch>
                <a:fillRect/>
              </a:stretch>
            </p:blipFill>
            <p:spPr>
              <a:xfrm>
                <a:off x="5684" y="4009"/>
                <a:ext cx="2555" cy="25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31" name="Picture 30" descr="000052"/>
              <p:cNvPicPr>
                <a:picLocks noChangeAspect="1"/>
              </p:cNvPicPr>
              <p:nvPr/>
            </p:nvPicPr>
            <p:blipFill>
              <a:blip r:embed="rId4" cstate="hqprint">
                <a:lum bright="60000" contrast="84000"/>
              </a:blip>
              <a:srcRect/>
              <a:stretch>
                <a:fillRect/>
              </a:stretch>
            </p:blipFill>
            <p:spPr>
              <a:xfrm>
                <a:off x="6141" y="3972"/>
                <a:ext cx="2557" cy="26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36" name="Picture 35" descr="000053"/>
              <p:cNvPicPr>
                <a:picLocks noChangeAspect="1"/>
              </p:cNvPicPr>
              <p:nvPr/>
            </p:nvPicPr>
            <p:blipFill>
              <a:blip r:embed="rId5" cstate="hqprint">
                <a:lum bright="72000" contrast="90000"/>
              </a:blip>
              <a:srcRect/>
              <a:stretch>
                <a:fillRect/>
              </a:stretch>
            </p:blipFill>
            <p:spPr>
              <a:xfrm>
                <a:off x="6604" y="4012"/>
                <a:ext cx="2514" cy="25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39" name="Picture 38" descr="000054"/>
              <p:cNvPicPr>
                <a:picLocks noChangeAspect="1"/>
              </p:cNvPicPr>
              <p:nvPr/>
            </p:nvPicPr>
            <p:blipFill>
              <a:blip r:embed="rId6" cstate="hqprint">
                <a:lum bright="48000" contrast="66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5000" contrast="49000"/>
                        </a14:imgEffect>
                        <a14:imgEffect>
                          <a14:sharpenSoften amount="9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060" y="4012"/>
                <a:ext cx="2525" cy="260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</p:grpSp>
        <p:pic>
          <p:nvPicPr>
            <p:cNvPr id="42" name="Picture 41" descr="000050"/>
            <p:cNvPicPr>
              <a:picLocks noChangeAspect="1"/>
            </p:cNvPicPr>
            <p:nvPr/>
          </p:nvPicPr>
          <p:blipFill>
            <a:blip r:embed="rId8" cstate="hqprint">
              <a:lum contrast="30000"/>
            </a:blip>
            <a:srcRect/>
            <a:stretch>
              <a:fillRect/>
            </a:stretch>
          </p:blipFill>
          <p:spPr>
            <a:xfrm>
              <a:off x="7472045" y="1201580"/>
              <a:ext cx="1534795" cy="643255"/>
            </a:xfrm>
            <a:prstGeom prst="rect">
              <a:avLst/>
            </a:prstGeom>
          </p:spPr>
        </p:pic>
        <p:sp>
          <p:nvSpPr>
            <p:cNvPr id="61" name="Text Box 60"/>
            <p:cNvSpPr txBox="1"/>
            <p:nvPr/>
          </p:nvSpPr>
          <p:spPr>
            <a:xfrm>
              <a:off x="5233669" y="794056"/>
              <a:ext cx="1561465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3D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锚点网格框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3116580" y="798355"/>
              <a:ext cx="137477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t ... t + τ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100955" y="5260656"/>
              <a:ext cx="1474470" cy="338455"/>
              <a:chOff x="14722" y="7965"/>
              <a:chExt cx="2322" cy="533"/>
            </a:xfrm>
          </p:grpSpPr>
          <p:sp>
            <p:nvSpPr>
              <p:cNvPr id="14" name="Cube 13"/>
              <p:cNvSpPr/>
              <p:nvPr/>
            </p:nvSpPr>
            <p:spPr>
              <a:xfrm>
                <a:off x="14722" y="7992"/>
                <a:ext cx="504" cy="504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15326" y="7993"/>
                <a:ext cx="504" cy="504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16540" y="7994"/>
                <a:ext cx="504" cy="504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15830" y="7965"/>
                <a:ext cx="661" cy="5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180172" y="4192190"/>
              <a:ext cx="1474470" cy="338455"/>
              <a:chOff x="14722" y="7965"/>
              <a:chExt cx="2322" cy="533"/>
            </a:xfrm>
          </p:grpSpPr>
          <p:sp>
            <p:nvSpPr>
              <p:cNvPr id="46" name="Cube 45"/>
              <p:cNvSpPr/>
              <p:nvPr/>
            </p:nvSpPr>
            <p:spPr>
              <a:xfrm>
                <a:off x="14722" y="7992"/>
                <a:ext cx="504" cy="504"/>
              </a:xfrm>
              <a:prstGeom prst="cube">
                <a:avLst/>
              </a:prstGeom>
              <a:solidFill>
                <a:srgbClr val="DB71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15326" y="7993"/>
                <a:ext cx="504" cy="504"/>
              </a:xfrm>
              <a:prstGeom prst="cube">
                <a:avLst/>
              </a:prstGeom>
              <a:solidFill>
                <a:srgbClr val="DB71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16540" y="7994"/>
                <a:ext cx="504" cy="504"/>
              </a:xfrm>
              <a:prstGeom prst="cube">
                <a:avLst/>
              </a:prstGeom>
              <a:solidFill>
                <a:srgbClr val="DB71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 Box 50"/>
              <p:cNvSpPr txBox="1"/>
              <p:nvPr/>
            </p:nvSpPr>
            <p:spPr>
              <a:xfrm>
                <a:off x="15830" y="7965"/>
                <a:ext cx="661" cy="5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180011" y="2712431"/>
              <a:ext cx="1332266" cy="356524"/>
              <a:chOff x="12237" y="5552"/>
              <a:chExt cx="1861" cy="461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12237" y="5605"/>
                <a:ext cx="447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12751" y="5593"/>
                <a:ext cx="447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Cube 70"/>
              <p:cNvSpPr/>
              <p:nvPr/>
            </p:nvSpPr>
            <p:spPr>
              <a:xfrm>
                <a:off x="13651" y="5580"/>
                <a:ext cx="447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 Box 71"/>
              <p:cNvSpPr txBox="1"/>
              <p:nvPr/>
            </p:nvSpPr>
            <p:spPr>
              <a:xfrm>
                <a:off x="13123" y="5552"/>
                <a:ext cx="528" cy="4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</a:p>
            </p:txBody>
          </p:sp>
        </p:grpSp>
        <p:grpSp>
          <p:nvGrpSpPr>
            <p:cNvPr id="230" name="组合 229"/>
            <p:cNvGrpSpPr/>
            <p:nvPr/>
          </p:nvGrpSpPr>
          <p:grpSpPr>
            <a:xfrm>
              <a:off x="5027534" y="1159672"/>
              <a:ext cx="1907975" cy="737751"/>
              <a:chOff x="1745817" y="2665810"/>
              <a:chExt cx="1907975" cy="737751"/>
            </a:xfrm>
          </p:grpSpPr>
          <p:sp>
            <p:nvSpPr>
              <p:cNvPr id="231" name="矩形 230"/>
              <p:cNvSpPr/>
              <p:nvPr/>
            </p:nvSpPr>
            <p:spPr>
              <a:xfrm>
                <a:off x="1745817" y="2665810"/>
                <a:ext cx="1907975" cy="7377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" name="组合 231"/>
              <p:cNvGrpSpPr/>
              <p:nvPr/>
            </p:nvGrpSpPr>
            <p:grpSpPr>
              <a:xfrm>
                <a:off x="1822136" y="2742219"/>
                <a:ext cx="1729897" cy="583683"/>
                <a:chOff x="1974774" y="2895037"/>
                <a:chExt cx="5189692" cy="1751048"/>
              </a:xfrm>
            </p:grpSpPr>
            <p:grpSp>
              <p:nvGrpSpPr>
                <p:cNvPr id="233" name="组合 232"/>
                <p:cNvGrpSpPr/>
                <p:nvPr/>
              </p:nvGrpSpPr>
              <p:grpSpPr>
                <a:xfrm>
                  <a:off x="1974774" y="3581800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920" name="组合 919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121" name="立方体 112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2" name="立方体 112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3" name="立方体 112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4" name="立方体 112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5" name="立方体 112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6" name="立方体 112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7" name="立方体 112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8" name="立方体 112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9" name="立方体 112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0" name="立方体 112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1" name="立方体 113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2" name="立方体 113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3" name="立方体 113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4" name="立方体 113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5" name="立方体 113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6" name="立方体 113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7" name="立方体 113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8" name="立方体 113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9" name="立方体 113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1" name="组合 920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102" name="立方体 110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3" name="立方体 110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4" name="立方体 110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5" name="立方体 110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6" name="立方体 110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7" name="立方体 110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8" name="立方体 110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9" name="立方体 110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0" name="立方体 110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1" name="立方体 111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2" name="立方体 111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3" name="立方体 111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4" name="立方体 111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5" name="立方体 111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6" name="立方体 111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7" name="立方体 111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8" name="立方体 111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9" name="立方体 111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0" name="立方体 111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2" name="组合 921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83" name="立方体 108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4" name="立方体 108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5" name="立方体 108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6" name="立方体 108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7" name="立方体 108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8" name="立方体 108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9" name="立方体 108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0" name="立方体 108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1" name="立方体 109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2" name="立方体 109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3" name="立方体 109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4" name="立方体 109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5" name="立方体 109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6" name="立方体 109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7" name="立方体 109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8" name="立方体 109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9" name="立方体 109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0" name="立方体 109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1" name="立方体 110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3" name="组合 922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64" name="立方体 106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5" name="立方体 106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6" name="立方体 106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7" name="立方体 106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8" name="立方体 106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9" name="立方体 106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0" name="立方体 106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1" name="立方体 107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2" name="立方体 107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3" name="立方体 107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4" name="立方体 107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5" name="立方体 107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6" name="立方体 107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7" name="立方体 107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8" name="立方体 107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9" name="立方体 107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0" name="立方体 107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1" name="立方体 108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2" name="立方体 108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4" name="组合 923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45" name="立方体 104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6" name="立方体 104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7" name="立方体 104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8" name="立方体 104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9" name="立方体 104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0" name="立方体 104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1" name="立方体 105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2" name="立方体 105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3" name="立方体 105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4" name="立方体 105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5" name="立方体 105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6" name="立方体 105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7" name="立方体 105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8" name="立方体 105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9" name="立方体 105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0" name="立方体 105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1" name="立方体 106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2" name="立方体 106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3" name="立方体 106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5" name="组合 924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26" name="立方体 102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7" name="立方体 102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8" name="立方体 102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9" name="立方体 102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0" name="立方体 102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1" name="立方体 103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2" name="立方体 103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3" name="立方体 103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4" name="立方体 103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5" name="立方体 103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6" name="立方体 103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7" name="立方体 103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8" name="立方体 103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9" name="立方体 103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0" name="立方体 103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1" name="立方体 104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2" name="立方体 104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3" name="立方体 104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4" name="立方体 104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6" name="组合 925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07" name="立方体 100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8" name="立方体 100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9" name="立方体 100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0" name="立方体 100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1" name="立方体 101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2" name="立方体 101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3" name="立方体 101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4" name="立方体 101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5" name="立方体 101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6" name="立方体 101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7" name="立方体 101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8" name="立方体 101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9" name="立方体 101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0" name="立方体 101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1" name="立方体 102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2" name="立方体 102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3" name="立方体 102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4" name="立方体 102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5" name="立方体 102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7" name="组合 926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88" name="立方体 98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9" name="立方体 98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0" name="立方体 98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1" name="立方体 99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2" name="立方体 99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3" name="立方体 99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4" name="立方体 99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5" name="立方体 99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6" name="立方体 99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7" name="立方体 99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8" name="立方体 99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9" name="立方体 99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0" name="立方体 99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1" name="立方体 100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2" name="立方体 1001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3" name="立方体 1002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4" name="立方体 1003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5" name="立方体 1004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6" name="立方体 1005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8" name="组合 927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69" name="立方体 968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0" name="立方体 96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1" name="立方体 970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2" name="立方体 971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3" name="立方体 972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4" name="立方体 973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5" name="立方体 974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6" name="立方体 97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7" name="立方体 97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8" name="立方体 977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9" name="立方体 978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0" name="立方体 979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1" name="立方体 980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2" name="立方体 981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3" name="立方体 98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4" name="立方体 98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5" name="立方体 98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6" name="立方体 98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7" name="立方体 98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9" name="组合 928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50" name="立方体 94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1" name="立方体 95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2" name="立方体 95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3" name="立方体 95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4" name="立方体 95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5" name="立方体 95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6" name="立方体 95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7" name="立方体 95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8" name="立方体 95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9" name="立方体 95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0" name="立方体 95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1" name="立方体 96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2" name="立方体 96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3" name="立方体 96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4" name="立方体 96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5" name="立方体 96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6" name="立方体 96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7" name="立方体 96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8" name="立方体 96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30" name="组合 929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31" name="立方体 93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2" name="立方体 93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3" name="立方体 93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4" name="立方体 93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5" name="立方体 93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6" name="立方体 93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7" name="立方体 93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8" name="立方体 93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9" name="立方体 93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0" name="立方体 93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1" name="立方体 94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2" name="立方体 94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3" name="立方体 94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4" name="立方体 94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5" name="立方体 94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6" name="立方体 94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7" name="立方体 94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8" name="立方体 94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9" name="立方体 94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4" name="组合 233"/>
                <p:cNvGrpSpPr/>
                <p:nvPr/>
              </p:nvGrpSpPr>
              <p:grpSpPr>
                <a:xfrm>
                  <a:off x="1974774" y="3352879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700" name="组合 699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01" name="立方体 90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2" name="立方体 90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3" name="立方体 90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4" name="立方体 90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5" name="立方体 90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6" name="立方体 90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7" name="立方体 90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8" name="立方体 90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9" name="立方体 90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0" name="立方体 90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1" name="立方体 91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2" name="立方体 91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3" name="立方体 91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4" name="立方体 91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5" name="立方体 91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6" name="立方体 91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7" name="立方体 91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8" name="立方体 91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9" name="立方体 91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1" name="组合 700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82" name="立方体 88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3" name="立方体 88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4" name="立方体 88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5" name="立方体 88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6" name="立方体 88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7" name="立方体 88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8" name="立方体 88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9" name="立方体 88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0" name="立方体 88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1" name="立方体 89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2" name="立方体 89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3" name="立方体 89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4" name="立方体 89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5" name="立方体 89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6" name="立方体 89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7" name="立方体 89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8" name="立方体 89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9" name="立方体 89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0" name="立方体 89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2" name="组合 701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63" name="立方体 86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4" name="立方体 86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5" name="立方体 86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6" name="立方体 86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7" name="立方体 86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8" name="立方体 86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9" name="立方体 86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0" name="立方体 86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1" name="立方体 87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2" name="立方体 87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3" name="立方体 87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4" name="立方体 87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5" name="立方体 87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6" name="立方体 87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7" name="立方体 87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8" name="立方体 87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9" name="立方体 87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0" name="立方体 87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1" name="立方体 88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3" name="组合 702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44" name="立方体 84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5" name="立方体 84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6" name="立方体 84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7" name="立方体 84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8" name="立方体 84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9" name="立方体 84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0" name="立方体 84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1" name="立方体 85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2" name="立方体 85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3" name="立方体 85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4" name="立方体 85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5" name="立方体 85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6" name="立方体 85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7" name="立方体 85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8" name="立方体 85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9" name="立方体 85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0" name="立方体 85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1" name="立方体 86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2" name="立方体 86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4" name="组合 703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25" name="立方体 82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6" name="立方体 82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7" name="立方体 82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8" name="立方体 82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9" name="立方体 82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0" name="立方体 82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1" name="立方体 83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2" name="立方体 83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3" name="立方体 83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4" name="立方体 83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5" name="立方体 83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6" name="立方体 83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7" name="立方体 83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8" name="立方体 83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9" name="立方体 83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0" name="立方体 83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1" name="立方体 84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2" name="立方体 84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3" name="立方体 84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5" name="组合 704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06" name="立方体 80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7" name="立方体 80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8" name="立方体 80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9" name="立方体 80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0" name="立方体 80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1" name="立方体 81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2" name="立方体 81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3" name="立方体 81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4" name="立方体 81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5" name="立方体 81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6" name="立方体 81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7" name="立方体 81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8" name="立方体 81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9" name="立方体 81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0" name="立方体 81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1" name="立方体 82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2" name="立方体 82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3" name="立方体 82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4" name="立方体 82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6" name="组合 705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87" name="立方体 78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8" name="立方体 78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9" name="立方体 78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0" name="立方体 78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1" name="立方体 79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2" name="立方体 79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3" name="立方体 79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4" name="立方体 79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5" name="立方体 79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6" name="立方体 79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7" name="立方体 79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8" name="立方体 79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9" name="立方体 79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0" name="立方体 79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1" name="立方体 80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2" name="立方体 80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3" name="立方体 80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4" name="立方体 80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5" name="立方体 80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7" name="组合 706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68" name="立方体 76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立方体 76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立方体 76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立方体 77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2" name="立方体 77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3" name="立方体 77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4" name="立方体 77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5" name="立方体 77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6" name="立方体 77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7" name="立方体 77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8" name="立方体 77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9" name="立方体 77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0" name="立方体 77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1" name="立方体 78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2" name="立方体 781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3" name="立方体 782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4" name="立方体 783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5" name="立方体 784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6" name="立方体 785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8" name="组合 707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49" name="立方体 748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0" name="立方体 74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立方体 750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立方体 751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立方体 752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4" name="立方体 753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立方体 754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立方体 75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立方体 75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8" name="立方体 757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9" name="立方体 758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立方体 759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立方体 760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立方体 761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3" name="立方体 76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4" name="立方体 76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立方体 76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立方体 76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立方体 76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9" name="组合 708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30" name="立方体 72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1" name="立方体 73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2" name="立方体 73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3" name="立方体 73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4" name="立方体 73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5" name="立方体 73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6" name="立方体 73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7" name="立方体 73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8" name="立方体 73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9" name="立方体 73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0" name="立方体 73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1" name="立方体 74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2" name="立方体 74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3" name="立方体 74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4" name="立方体 74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5" name="立方体 74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立方体 74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立方体 74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立方体 74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0" name="组合 709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11" name="立方体 71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2" name="立方体 71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3" name="立方体 71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4" name="立方体 71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5" name="立方体 71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6" name="立方体 71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7" name="立方体 71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8" name="立方体 71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9" name="立方体 71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0" name="立方体 71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1" name="立方体 72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2" name="立方体 72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立方体 72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立方体 72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5" name="立方体 72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6" name="立方体 72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7" name="立方体 72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8" name="立方体 72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9" name="立方体 72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5" name="组合 234"/>
                <p:cNvGrpSpPr/>
                <p:nvPr/>
              </p:nvGrpSpPr>
              <p:grpSpPr>
                <a:xfrm>
                  <a:off x="1974774" y="3123958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81" name="立方体 68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2" name="立方体 68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立方体 68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立方体 68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立方体 68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6" name="立方体 68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7" name="立方体 68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立方体 68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立方体 68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立方体 68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1" name="立方体 69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立方体 69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立方体 69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4" name="立方体 69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5" name="立方体 69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6" name="立方体 69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立方体 69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立方体 69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立方体 69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62" name="立方体 66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3" name="立方体 66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4" name="立方体 66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5" name="立方体 66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6" name="立方体 66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7" name="立方体 66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8" name="立方体 66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9" name="立方体 66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0" name="立方体 66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1" name="立方体 67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2" name="立方体 67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3" name="立方体 67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4" name="立方体 67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5" name="立方体 67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6" name="立方体 67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7" name="立方体 67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8" name="立方体 67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9" name="立方体 67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0" name="立方体 67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43" name="立方体 64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4" name="立方体 64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5" name="立方体 64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6" name="立方体 64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7" name="立方体 64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8" name="立方体 64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9" name="立方体 64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0" name="立方体 64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1" name="立方体 65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2" name="立方体 65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3" name="立方体 65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立方体 65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立方体 65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6" name="立方体 65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7" name="立方体 65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立方体 65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9" name="立方体 65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0" name="立方体 65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立方体 66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24" name="立方体 62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立方体 62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立方体 62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立方体 62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立方体 62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立方体 62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立方体 62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立方体 63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2" name="立方体 63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立方体 63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立方体 63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立方体 63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立方体 63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立方体 63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立方体 63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立方体 63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立方体 63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1" name="立方体 64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2" name="立方体 64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05" name="立方体 60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立方体 60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立方体 60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立方体 60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立方体 60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立方体 60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立方体 61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立方体 61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立方体 61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立方体 61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立方体 61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立方体 61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立方体 61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立方体 61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立方体 61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立方体 61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立方体 62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立方体 62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立方体 62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5" name="组合 484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86" name="立方体 58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立方体 58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立方体 58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立方体 58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立方体 58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立方体 59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立方体 59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立方体 59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4" name="立方体 59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立方体 59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立方体 59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立方体 59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立方体 59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立方体 59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立方体 59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立方体 60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立方体 60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立方体 60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立方体 60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6" name="组合 485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67" name="立方体 56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立方体 56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立方体 56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立方体 56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立方体 57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立方体 57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立方体 57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立方体 57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立方体 57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立方体 57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立方体 57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立方体 57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立方体 57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立方体 57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立方体 58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2" name="立方体 58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立方体 58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立方体 58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立方体 58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7" name="组合 486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48" name="立方体 54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立方体 54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立方体 54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立方体 55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立方体 55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立方体 55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立方体 55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立方体 55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立方体 55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立方体 55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立方体 55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立方体 55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立方体 56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立方体 561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立方体 562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立方体 563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立方体 564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立方体 565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8" name="组合 487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29" name="立方体 528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立方体 52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立方体 530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2" name="立方体 531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立方体 532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立方体 533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立方体 534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立方体 53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立方体 53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立方体 537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立方体 538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立方体 539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立方体 540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立方体 541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立方体 54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4" name="立方体 54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立方体 54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立方体 54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立方体 54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9" name="组合 488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10" name="立方体 50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立方体 51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立方体 51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立方体 51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立方体 51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立方体 51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立方体 51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立方体 51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立方体 51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立方体 51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立方体 51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立方体 52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立方体 52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立方体 52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立方体 52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立方体 52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立方体 52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立方体 52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立方体 52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0" name="组合 489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91" name="立方体 49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立方体 49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立方体 49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4" name="立方体 49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立方体 49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立方体 49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立方体 49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立方体 49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立方体 49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立方体 49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立方体 50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立方体 50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立方体 50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立方体 50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立方体 50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立方体 50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立方体 50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立方体 50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立方体 50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6" name="组合 235"/>
                <p:cNvGrpSpPr/>
                <p:nvPr/>
              </p:nvGrpSpPr>
              <p:grpSpPr>
                <a:xfrm>
                  <a:off x="1974774" y="2895037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61" name="立方体 46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立方体 46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立方体 46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立方体 46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立方体 46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立方体 46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立方体 46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立方体 46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立方体 46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立方体 46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立方体 47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立方体 47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立方体 47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立方体 47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立方体 47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立方体 47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立方体 47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立方体 47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9" name="立方体 47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8" name="组合 237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42" name="立方体 44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立方体 44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立方体 44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立方体 44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立方体 44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立方体 44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立方体 44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立方体 44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立方体 44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立方体 45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立方体 45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立方体 45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立方体 45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立方体 45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立方体 45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立方体 45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立方体 45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立方体 45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立方体 45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9" name="组合 238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23" name="立方体 42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立方体 42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立方体 42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立方体 42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立方体 42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立方体 42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9" name="立方体 42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立方体 42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立方体 43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立方体 43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立方体 43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立方体 43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立方体 43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立方体 43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立方体 43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立方体 43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立方体 43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立方体 43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1" name="立方体 44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0" name="组合 239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04" name="立方体 40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立方体 40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立方体 40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立方体 40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立方体 40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立方体 40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立方体 40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立方体 41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立方体 41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立方体 41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立方体 41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立方体 41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立方体 41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立方体 41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立方体 41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立方体 41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立方体 41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立方体 42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立方体 42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1" name="组合 240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85" name="立方体 38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立方体 38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立方体 38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立方体 38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立方体 38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立方体 38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1" name="立方体 39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立方体 39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立方体 39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立方体 39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立方体 39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立方体 39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立方体 39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立方体 39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立方体 39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立方体 39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立方体 40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立方体 40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立方体 40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2" name="组合 241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66" name="立方体 36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立方体 36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立方体 36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立方体 36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立方体 36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立方体 37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立方体 37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立方体 37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立方体 37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立方体 37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立方体 37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立方体 37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立方体 37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9" name="立方体 37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立方体 37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立方体 38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立方体 38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立方体 38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立方体 38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3" name="组合 242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47" name="立方体 34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立方体 34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立方体 34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立方体 34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立方体 35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立方体 35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立方体 35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立方体 35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立方体 35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立方体 35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立方体 35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立方体 35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立方体 35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立方体 35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立方体 36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立方体 36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立方体 36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立方体 36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立方体 36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4" name="组合 243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20" name="立方体 31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立方体 32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立方体 32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立方体 32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4" name="立方体 32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立方体 32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立方体 32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立方体 32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立方体 32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立方体 32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立方体 32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立方体 33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立方体 33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立方体 33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立方体 33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立方体 33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立方体 33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立方体 33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立方体 33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5" name="组合 244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293" name="立方体 29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立方体 29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立方体 30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立方体 30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立方体 30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立方体 30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立方体 30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立方体 30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立方体 30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立方体 30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立方体 30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立方体 31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立方体 31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立方体 31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立方体 31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立方体 31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立方体 31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立方体 31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立方体 31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6" name="组合 245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268" name="立方体 26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立方体 26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立方体 26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立方体 27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立方体 27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立方体 27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4" name="立方体 27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立方体 27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立方体 27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立方体 27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立方体 28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立方体 28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立方体 28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立方体 28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立方体 28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6" name="立方体 28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立方体 28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立方体 28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立方体 29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7" name="组合 246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248" name="立方体 24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立方体 24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立方体 24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立方体 25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立方体 25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立方体 25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立方体 25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立方体 25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立方体 25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立方体 25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立方体 25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立方体 25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立方体 25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立方体 26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立方体 26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立方体 26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立方体 26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立方体 26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立方体 26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2814283" y="2380393"/>
            <a:ext cx="6302521" cy="2168454"/>
            <a:chOff x="3195878" y="2284215"/>
            <a:chExt cx="6302521" cy="2168454"/>
          </a:xfrm>
        </p:grpSpPr>
        <p:grpSp>
          <p:nvGrpSpPr>
            <p:cNvPr id="11" name="组合 10"/>
            <p:cNvGrpSpPr/>
            <p:nvPr/>
          </p:nvGrpSpPr>
          <p:grpSpPr>
            <a:xfrm>
              <a:off x="3195878" y="2284215"/>
              <a:ext cx="2307900" cy="1632757"/>
              <a:chOff x="4258153" y="3657957"/>
              <a:chExt cx="2307900" cy="1632757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264344" y="3677896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 rot="349951">
                <a:off x="4340663" y="3754096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 rot="687052">
                <a:off x="4523420" y="3867861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 rot="1173088">
                <a:off x="4659712" y="4055103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 rot="1613944">
                <a:off x="4750298" y="4231149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258153" y="3657957"/>
                <a:ext cx="2307900" cy="16327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096000" y="2346758"/>
              <a:ext cx="3402399" cy="1507670"/>
              <a:chOff x="6630233" y="3138380"/>
              <a:chExt cx="2060613" cy="717403"/>
            </a:xfrm>
          </p:grpSpPr>
          <p:sp>
            <p:nvSpPr>
              <p:cNvPr id="33" name="立方体 32"/>
              <p:cNvSpPr/>
              <p:nvPr/>
            </p:nvSpPr>
            <p:spPr>
              <a:xfrm>
                <a:off x="6654525" y="3138380"/>
                <a:ext cx="1643034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立方体 42"/>
              <p:cNvSpPr/>
              <p:nvPr/>
            </p:nvSpPr>
            <p:spPr>
              <a:xfrm>
                <a:off x="6741202" y="3138380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立方体 43"/>
              <p:cNvSpPr/>
              <p:nvPr/>
            </p:nvSpPr>
            <p:spPr>
              <a:xfrm>
                <a:off x="6827879" y="3138380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立方体 44"/>
              <p:cNvSpPr/>
              <p:nvPr/>
            </p:nvSpPr>
            <p:spPr>
              <a:xfrm>
                <a:off x="6914556" y="3138489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立方体 45"/>
              <p:cNvSpPr/>
              <p:nvPr/>
            </p:nvSpPr>
            <p:spPr>
              <a:xfrm>
                <a:off x="7011828" y="3139507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立方体 46"/>
              <p:cNvSpPr/>
              <p:nvPr/>
            </p:nvSpPr>
            <p:spPr>
              <a:xfrm>
                <a:off x="6630233" y="3138380"/>
                <a:ext cx="2060613" cy="716276"/>
              </a:xfrm>
              <a:prstGeom prst="cub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3195878" y="4114115"/>
              <a:ext cx="2512228" cy="338554"/>
              <a:chOff x="7553837" y="2866084"/>
              <a:chExt cx="2512228" cy="338554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553837" y="2994701"/>
                <a:ext cx="333584" cy="12597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034740" y="2866084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连续五帧默认标签框</a:t>
                </a: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956818" y="4114115"/>
              <a:ext cx="1892202" cy="338554"/>
              <a:chOff x="8487348" y="3252943"/>
              <a:chExt cx="1892202" cy="33855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8487348" y="3398505"/>
                <a:ext cx="333584" cy="1169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963778" y="3252943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轴对齐标签框</a:t>
                </a: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组合 1054">
            <a:extLst>
              <a:ext uri="{FF2B5EF4-FFF2-40B4-BE49-F238E27FC236}">
                <a16:creationId xmlns:a16="http://schemas.microsoft.com/office/drawing/2014/main" id="{F43F493A-974B-4FCD-A676-6A02A27C2F4A}"/>
              </a:ext>
            </a:extLst>
          </p:cNvPr>
          <p:cNvGrpSpPr/>
          <p:nvPr/>
        </p:nvGrpSpPr>
        <p:grpSpPr>
          <a:xfrm>
            <a:off x="7596437" y="2340970"/>
            <a:ext cx="2152650" cy="1905000"/>
            <a:chOff x="7654215" y="2085817"/>
            <a:chExt cx="2152650" cy="1905000"/>
          </a:xfrm>
        </p:grpSpPr>
        <p:grpSp>
          <p:nvGrpSpPr>
            <p:cNvPr id="1040" name="组合 1039">
              <a:extLst>
                <a:ext uri="{FF2B5EF4-FFF2-40B4-BE49-F238E27FC236}">
                  <a16:creationId xmlns:a16="http://schemas.microsoft.com/office/drawing/2014/main" id="{408B9A00-3E10-4D79-96A7-1FEFA2457849}"/>
                </a:ext>
              </a:extLst>
            </p:cNvPr>
            <p:cNvGrpSpPr/>
            <p:nvPr/>
          </p:nvGrpSpPr>
          <p:grpSpPr>
            <a:xfrm>
              <a:off x="7654215" y="2085817"/>
              <a:ext cx="2152650" cy="1905000"/>
              <a:chOff x="7654215" y="2085817"/>
              <a:chExt cx="2152650" cy="1905000"/>
            </a:xfrm>
          </p:grpSpPr>
          <p:cxnSp>
            <p:nvCxnSpPr>
              <p:cNvPr id="1034" name="直接连接符 1033">
                <a:extLst>
                  <a:ext uri="{FF2B5EF4-FFF2-40B4-BE49-F238E27FC236}">
                    <a16:creationId xmlns:a16="http://schemas.microsoft.com/office/drawing/2014/main" id="{49292291-351C-4C4D-8606-4494A7B5F1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4215" y="3066205"/>
                <a:ext cx="944988" cy="924612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直接连接符 1035">
                <a:extLst>
                  <a:ext uri="{FF2B5EF4-FFF2-40B4-BE49-F238E27FC236}">
                    <a16:creationId xmlns:a16="http://schemas.microsoft.com/office/drawing/2014/main" id="{614BCECA-C6BB-47CE-A0C4-112E2C139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9203" y="2085817"/>
                <a:ext cx="0" cy="980388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直接连接符 1038">
                <a:extLst>
                  <a:ext uri="{FF2B5EF4-FFF2-40B4-BE49-F238E27FC236}">
                    <a16:creationId xmlns:a16="http://schemas.microsoft.com/office/drawing/2014/main" id="{6DCD6089-3B3B-4FD6-89C7-666DD3119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9203" y="3066205"/>
                <a:ext cx="1207662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1" name="椭圆 1040">
              <a:extLst>
                <a:ext uri="{FF2B5EF4-FFF2-40B4-BE49-F238E27FC236}">
                  <a16:creationId xmlns:a16="http://schemas.microsoft.com/office/drawing/2014/main" id="{782B66BE-DC1F-418F-AE9F-ACE58042C0BF}"/>
                </a:ext>
              </a:extLst>
            </p:cNvPr>
            <p:cNvSpPr/>
            <p:nvPr/>
          </p:nvSpPr>
          <p:spPr>
            <a:xfrm rot="3900325">
              <a:off x="8674297" y="3321942"/>
              <a:ext cx="147356" cy="21411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/>
            </a:p>
          </p:txBody>
        </p:sp>
        <p:cxnSp>
          <p:nvCxnSpPr>
            <p:cNvPr id="1043" name="直接箭头连接符 1042">
              <a:extLst>
                <a:ext uri="{FF2B5EF4-FFF2-40B4-BE49-F238E27FC236}">
                  <a16:creationId xmlns:a16="http://schemas.microsoft.com/office/drawing/2014/main" id="{EFA95EA7-325B-42CB-962A-D571FCD8C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9468" y="3114500"/>
              <a:ext cx="311013" cy="3057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接箭头连接符 1050">
              <a:extLst>
                <a:ext uri="{FF2B5EF4-FFF2-40B4-BE49-F238E27FC236}">
                  <a16:creationId xmlns:a16="http://schemas.microsoft.com/office/drawing/2014/main" id="{91F9A308-C4BA-4D66-80F5-5D050CD32874}"/>
                </a:ext>
              </a:extLst>
            </p:cNvPr>
            <p:cNvCxnSpPr>
              <a:cxnSpLocks/>
            </p:cNvCxnSpPr>
            <p:nvPr/>
          </p:nvCxnSpPr>
          <p:spPr>
            <a:xfrm>
              <a:off x="8751848" y="3420277"/>
              <a:ext cx="0" cy="51451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接箭头连接符 1053">
              <a:extLst>
                <a:ext uri="{FF2B5EF4-FFF2-40B4-BE49-F238E27FC236}">
                  <a16:creationId xmlns:a16="http://schemas.microsoft.com/office/drawing/2014/main" id="{2BB1CB57-7A22-4C0C-9903-9A9F63A88381}"/>
                </a:ext>
              </a:extLst>
            </p:cNvPr>
            <p:cNvCxnSpPr/>
            <p:nvPr/>
          </p:nvCxnSpPr>
          <p:spPr>
            <a:xfrm>
              <a:off x="8759468" y="3428998"/>
              <a:ext cx="54109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91EF40FB-2BAD-4994-9558-7EF3F437A414}"/>
                </a:ext>
              </a:extLst>
            </p:cNvPr>
            <p:cNvSpPr txBox="1"/>
            <p:nvPr/>
          </p:nvSpPr>
          <p:spPr>
            <a:xfrm>
              <a:off x="9173610" y="3090648"/>
              <a:ext cx="3801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X’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3AC45568-FC2F-4509-B672-FD8DE785BEFF}"/>
                </a:ext>
              </a:extLst>
            </p:cNvPr>
            <p:cNvSpPr txBox="1"/>
            <p:nvPr/>
          </p:nvSpPr>
          <p:spPr>
            <a:xfrm>
              <a:off x="9015642" y="2802433"/>
              <a:ext cx="374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</a:rPr>
                <a:t>Z’</a:t>
              </a:r>
              <a:endParaRPr lang="zh-CN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951E99D-E6EA-4C6F-8D61-E507CA34EB89}"/>
                </a:ext>
              </a:extLst>
            </p:cNvPr>
            <p:cNvSpPr txBox="1"/>
            <p:nvPr/>
          </p:nvSpPr>
          <p:spPr>
            <a:xfrm>
              <a:off x="8459237" y="3477479"/>
              <a:ext cx="3770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00B050"/>
                  </a:solidFill>
                </a:rPr>
                <a:t>Y’</a:t>
              </a:r>
              <a:endParaRPr lang="zh-CN" altLang="en-US" sz="2000" dirty="0">
                <a:solidFill>
                  <a:srgbClr val="00B050"/>
                </a:solidFill>
              </a:endParaRPr>
            </a:p>
          </p:txBody>
        </p:sp>
        <p:sp>
          <p:nvSpPr>
            <p:cNvPr id="78" name="立方体 77">
              <a:extLst>
                <a:ext uri="{FF2B5EF4-FFF2-40B4-BE49-F238E27FC236}">
                  <a16:creationId xmlns:a16="http://schemas.microsoft.com/office/drawing/2014/main" id="{B41409F5-6173-40D8-9B8A-1517FADBE0EF}"/>
                </a:ext>
              </a:extLst>
            </p:cNvPr>
            <p:cNvSpPr/>
            <p:nvPr/>
          </p:nvSpPr>
          <p:spPr>
            <a:xfrm>
              <a:off x="7654215" y="2085817"/>
              <a:ext cx="2152650" cy="1905000"/>
            </a:xfrm>
            <a:prstGeom prst="cube">
              <a:avLst>
                <a:gd name="adj" fmla="val 49227"/>
              </a:avLst>
            </a:prstGeom>
            <a:solidFill>
              <a:schemeClr val="tx2">
                <a:lumMod val="20000"/>
                <a:lumOff val="80000"/>
                <a:alpha val="5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</p:grpSp>
      <p:grpSp>
        <p:nvGrpSpPr>
          <p:cNvPr id="1032" name="组合 1031">
            <a:extLst>
              <a:ext uri="{FF2B5EF4-FFF2-40B4-BE49-F238E27FC236}">
                <a16:creationId xmlns:a16="http://schemas.microsoft.com/office/drawing/2014/main" id="{68DDD7BB-8FED-4A56-82C0-8E29A1307A48}"/>
              </a:ext>
            </a:extLst>
          </p:cNvPr>
          <p:cNvGrpSpPr/>
          <p:nvPr/>
        </p:nvGrpSpPr>
        <p:grpSpPr>
          <a:xfrm>
            <a:off x="934211" y="263191"/>
            <a:ext cx="4966084" cy="5868584"/>
            <a:chOff x="1553336" y="167941"/>
            <a:chExt cx="4966084" cy="5868584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29642320-268C-4F56-A9B8-335837423857}"/>
                </a:ext>
              </a:extLst>
            </p:cNvPr>
            <p:cNvGrpSpPr/>
            <p:nvPr/>
          </p:nvGrpSpPr>
          <p:grpSpPr>
            <a:xfrm rot="1637650">
              <a:off x="1553336" y="167941"/>
              <a:ext cx="4192534" cy="4623096"/>
              <a:chOff x="1553336" y="167941"/>
              <a:chExt cx="4192534" cy="4623096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7CFAFDE-810A-4DA3-B5E9-4AE5C0FF23DA}"/>
                  </a:ext>
                </a:extLst>
              </p:cNvPr>
              <p:cNvSpPr/>
              <p:nvPr/>
            </p:nvSpPr>
            <p:spPr>
              <a:xfrm>
                <a:off x="3025833" y="1604356"/>
                <a:ext cx="922712" cy="180386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/>
              </a:p>
            </p:txBody>
          </p: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21B8BD31-043C-4949-9CEC-3F00EC235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7193" y="2506287"/>
                <a:ext cx="2028305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BCDF1BF9-CE8E-4EC4-B082-AE68F1CC7F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7189" y="980902"/>
                <a:ext cx="0" cy="301752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62B7D1D-6E4F-48F3-856D-D8B45C4282A0}"/>
                  </a:ext>
                </a:extLst>
              </p:cNvPr>
              <p:cNvGrpSpPr/>
              <p:nvPr/>
            </p:nvGrpSpPr>
            <p:grpSpPr>
              <a:xfrm>
                <a:off x="4403425" y="2321621"/>
                <a:ext cx="1342445" cy="400110"/>
                <a:chOff x="4403425" y="2130429"/>
                <a:chExt cx="1342445" cy="400110"/>
              </a:xfrm>
            </p:grpSpPr>
            <p:cxnSp>
              <p:nvCxnSpPr>
                <p:cNvPr id="11" name="直接箭头连接符 10">
                  <a:extLst>
                    <a:ext uri="{FF2B5EF4-FFF2-40B4-BE49-F238E27FC236}">
                      <a16:creationId xmlns:a16="http://schemas.microsoft.com/office/drawing/2014/main" id="{ED118DE2-7148-4AFA-ADE8-1C7240CEE786}"/>
                    </a:ext>
                  </a:extLst>
                </p:cNvPr>
                <p:cNvCxnSpPr/>
                <p:nvPr/>
              </p:nvCxnSpPr>
              <p:spPr>
                <a:xfrm flipH="1">
                  <a:off x="4403425" y="2315095"/>
                  <a:ext cx="53201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125B7F0-3D27-4F45-B47D-C89FBDEF7BA7}"/>
                    </a:ext>
                  </a:extLst>
                </p:cNvPr>
                <p:cNvSpPr txBox="1"/>
                <p:nvPr/>
              </p:nvSpPr>
              <p:spPr>
                <a:xfrm>
                  <a:off x="4966489" y="2130429"/>
                  <a:ext cx="77938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/>
                    <a:t>-90°</a:t>
                  </a:r>
                  <a:endParaRPr lang="zh-CN" altLang="en-US" sz="2000" dirty="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05C9143C-9633-4D82-B14A-53F1E7B9D8D1}"/>
                  </a:ext>
                </a:extLst>
              </p:cNvPr>
              <p:cNvGrpSpPr/>
              <p:nvPr/>
            </p:nvGrpSpPr>
            <p:grpSpPr>
              <a:xfrm flipH="1">
                <a:off x="1553336" y="2323992"/>
                <a:ext cx="1042556" cy="400110"/>
                <a:chOff x="4403425" y="2132800"/>
                <a:chExt cx="1042556" cy="400110"/>
              </a:xfrm>
            </p:grpSpPr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C0956A72-E0A6-4ED0-AADF-FCC5BE24137D}"/>
                    </a:ext>
                  </a:extLst>
                </p:cNvPr>
                <p:cNvCxnSpPr/>
                <p:nvPr/>
              </p:nvCxnSpPr>
              <p:spPr>
                <a:xfrm flipH="1">
                  <a:off x="4403425" y="2315095"/>
                  <a:ext cx="53201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007CB22-1B0E-44B2-AD1D-5537AB44BECF}"/>
                    </a:ext>
                  </a:extLst>
                </p:cNvPr>
                <p:cNvSpPr txBox="1"/>
                <p:nvPr/>
              </p:nvSpPr>
              <p:spPr>
                <a:xfrm>
                  <a:off x="4745148" y="2132800"/>
                  <a:ext cx="7008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/>
                    <a:t>90°</a:t>
                  </a:r>
                  <a:endParaRPr lang="zh-CN" altLang="en-US" sz="2000" dirty="0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32FEAA35-0D68-43C9-AFD8-C8CCAD483AA4}"/>
                  </a:ext>
                </a:extLst>
              </p:cNvPr>
              <p:cNvGrpSpPr/>
              <p:nvPr/>
            </p:nvGrpSpPr>
            <p:grpSpPr>
              <a:xfrm rot="16200000" flipH="1">
                <a:off x="3111147" y="3909079"/>
                <a:ext cx="933238" cy="830677"/>
                <a:chOff x="4403425" y="1992703"/>
                <a:chExt cx="933238" cy="830677"/>
              </a:xfrm>
            </p:grpSpPr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17F7AA84-BB43-40A8-8E33-428FE20CC026}"/>
                    </a:ext>
                  </a:extLst>
                </p:cNvPr>
                <p:cNvCxnSpPr/>
                <p:nvPr/>
              </p:nvCxnSpPr>
              <p:spPr>
                <a:xfrm flipH="1">
                  <a:off x="4403425" y="2315095"/>
                  <a:ext cx="53201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DB28CF5-4959-4AC1-ABFD-AAC554151375}"/>
                    </a:ext>
                  </a:extLst>
                </p:cNvPr>
                <p:cNvSpPr txBox="1"/>
                <p:nvPr/>
              </p:nvSpPr>
              <p:spPr>
                <a:xfrm rot="16200000">
                  <a:off x="4721269" y="2207987"/>
                  <a:ext cx="8306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/>
                    <a:t>180°</a:t>
                  </a:r>
                  <a:endParaRPr lang="zh-CN" altLang="en-US" sz="2000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83E39924-66AF-4337-A562-2BE3C0175FC9}"/>
                  </a:ext>
                </a:extLst>
              </p:cNvPr>
              <p:cNvGrpSpPr/>
              <p:nvPr/>
            </p:nvGrpSpPr>
            <p:grpSpPr>
              <a:xfrm rot="5400000" flipH="1" flipV="1">
                <a:off x="3141041" y="345302"/>
                <a:ext cx="925712" cy="570990"/>
                <a:chOff x="4403425" y="2148677"/>
                <a:chExt cx="925712" cy="570990"/>
              </a:xfrm>
            </p:grpSpPr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8F79106A-9FAF-4EB2-9BB6-16F1A9FA680E}"/>
                    </a:ext>
                  </a:extLst>
                </p:cNvPr>
                <p:cNvCxnSpPr/>
                <p:nvPr/>
              </p:nvCxnSpPr>
              <p:spPr>
                <a:xfrm flipH="1">
                  <a:off x="4403425" y="2315095"/>
                  <a:ext cx="53201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4DDC272-AFBA-4F04-B815-4DBBD0F8B267}"/>
                    </a:ext>
                  </a:extLst>
                </p:cNvPr>
                <p:cNvSpPr txBox="1"/>
                <p:nvPr/>
              </p:nvSpPr>
              <p:spPr>
                <a:xfrm rot="5400000">
                  <a:off x="4843587" y="2234117"/>
                  <a:ext cx="5709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/>
                    <a:t>0°</a:t>
                  </a:r>
                  <a:endParaRPr lang="zh-CN" altLang="en-US" sz="2000" dirty="0"/>
                </a:p>
              </p:txBody>
            </p:sp>
          </p:grp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D0B55F28-328D-4190-B5DA-409E9945B9A6}"/>
                  </a:ext>
                </a:extLst>
              </p:cNvPr>
              <p:cNvSpPr/>
              <p:nvPr/>
            </p:nvSpPr>
            <p:spPr>
              <a:xfrm>
                <a:off x="3424843" y="2439785"/>
                <a:ext cx="133004" cy="133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/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5B8363D5-54FA-4A95-B307-18C2DA77BC75}"/>
                  </a:ext>
                </a:extLst>
              </p:cNvPr>
              <p:cNvCxnSpPr>
                <a:cxnSpLocks/>
                <a:endCxn id="3" idx="3"/>
              </p:cNvCxnSpPr>
              <p:nvPr/>
            </p:nvCxnSpPr>
            <p:spPr>
              <a:xfrm>
                <a:off x="3491345" y="2504969"/>
                <a:ext cx="457200" cy="131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072B119A-9042-464D-B091-2724B7597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9559" y="2004060"/>
                <a:ext cx="0" cy="506966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031F1CCA-C965-4D2E-BE12-DA43FAFF5786}"/>
                  </a:ext>
                </a:extLst>
              </p:cNvPr>
              <p:cNvGrpSpPr/>
              <p:nvPr/>
            </p:nvGrpSpPr>
            <p:grpSpPr>
              <a:xfrm>
                <a:off x="3387766" y="2398222"/>
                <a:ext cx="216130" cy="216130"/>
                <a:chOff x="5987935" y="1246910"/>
                <a:chExt cx="216130" cy="216130"/>
              </a:xfrm>
            </p:grpSpPr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CEE598DE-F55D-46BB-8A33-5D051055ED7B}"/>
                    </a:ext>
                  </a:extLst>
                </p:cNvPr>
                <p:cNvSpPr/>
                <p:nvPr/>
              </p:nvSpPr>
              <p:spPr>
                <a:xfrm>
                  <a:off x="5987935" y="1246910"/>
                  <a:ext cx="216130" cy="216130"/>
                </a:xfrm>
                <a:prstGeom prst="ellipse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/>
                </a:p>
              </p:txBody>
            </p: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352D537F-8D9E-49C2-8860-828581177703}"/>
                    </a:ext>
                  </a:extLst>
                </p:cNvPr>
                <p:cNvCxnSpPr>
                  <a:stCxn id="14" idx="1"/>
                  <a:endCxn id="14" idx="5"/>
                </p:cNvCxnSpPr>
                <p:nvPr/>
              </p:nvCxnSpPr>
              <p:spPr>
                <a:xfrm>
                  <a:off x="6019587" y="1278562"/>
                  <a:ext cx="152826" cy="152826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287D80D0-6578-4B01-9EB3-953AE40C74FA}"/>
                    </a:ext>
                  </a:extLst>
                </p:cNvPr>
                <p:cNvCxnSpPr>
                  <a:stCxn id="14" idx="7"/>
                  <a:endCxn id="14" idx="3"/>
                </p:cNvCxnSpPr>
                <p:nvPr/>
              </p:nvCxnSpPr>
              <p:spPr>
                <a:xfrm flipH="1">
                  <a:off x="6019587" y="1278562"/>
                  <a:ext cx="152826" cy="152826"/>
                </a:xfrm>
                <a:prstGeom prst="line">
                  <a:avLst/>
                </a:prstGeom>
                <a:ln w="190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D935A32-96DD-40A9-BF9E-744BB4BEAEA9}"/>
                  </a:ext>
                </a:extLst>
              </p:cNvPr>
              <p:cNvSpPr txBox="1"/>
              <p:nvPr/>
            </p:nvSpPr>
            <p:spPr>
              <a:xfrm rot="19962350">
                <a:off x="3954459" y="2214593"/>
                <a:ext cx="3801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X’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598DD8F-A817-4E31-8011-D31996DDA973}"/>
                  </a:ext>
                </a:extLst>
              </p:cNvPr>
              <p:cNvSpPr txBox="1"/>
              <p:nvPr/>
            </p:nvSpPr>
            <p:spPr>
              <a:xfrm rot="19962350">
                <a:off x="3443945" y="1773322"/>
                <a:ext cx="3747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70C0"/>
                    </a:solidFill>
                  </a:rPr>
                  <a:t>Z’</a:t>
                </a:r>
                <a:endParaRPr lang="zh-CN" alt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2174D56-1F1C-4989-949F-0CBEA9BF1F14}"/>
                  </a:ext>
                </a:extLst>
              </p:cNvPr>
              <p:cNvSpPr txBox="1"/>
              <p:nvPr/>
            </p:nvSpPr>
            <p:spPr>
              <a:xfrm rot="19962350">
                <a:off x="3135592" y="2518859"/>
                <a:ext cx="3770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50"/>
                    </a:solidFill>
                  </a:rPr>
                  <a:t>Y’</a:t>
                </a:r>
                <a:endParaRPr lang="zh-CN" altLang="en-US" sz="2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031" name="组合 1030">
              <a:extLst>
                <a:ext uri="{FF2B5EF4-FFF2-40B4-BE49-F238E27FC236}">
                  <a16:creationId xmlns:a16="http://schemas.microsoft.com/office/drawing/2014/main" id="{9F771E66-E1F0-422A-8264-309A322C5686}"/>
                </a:ext>
              </a:extLst>
            </p:cNvPr>
            <p:cNvGrpSpPr/>
            <p:nvPr/>
          </p:nvGrpSpPr>
          <p:grpSpPr>
            <a:xfrm>
              <a:off x="3239748" y="1705625"/>
              <a:ext cx="3279672" cy="4330900"/>
              <a:chOff x="3239748" y="1705625"/>
              <a:chExt cx="3279672" cy="4330900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92BF4034-6CAA-4A7C-A70B-1E6053D02221}"/>
                  </a:ext>
                </a:extLst>
              </p:cNvPr>
              <p:cNvGrpSpPr/>
              <p:nvPr/>
            </p:nvGrpSpPr>
            <p:grpSpPr>
              <a:xfrm>
                <a:off x="5035192" y="3966655"/>
                <a:ext cx="1060808" cy="2069870"/>
                <a:chOff x="5037141" y="3620193"/>
                <a:chExt cx="1060808" cy="2069870"/>
              </a:xfrm>
            </p:grpSpPr>
            <p:pic>
              <p:nvPicPr>
                <p:cNvPr id="1026" name="Picture 2" descr="http://i.serengeseba.com/uploads/i_0_1981366074x2819520682_26.jpg">
                  <a:extLst>
                    <a:ext uri="{FF2B5EF4-FFF2-40B4-BE49-F238E27FC236}">
                      <a16:creationId xmlns:a16="http://schemas.microsoft.com/office/drawing/2014/main" id="{A0A73331-7541-4E26-8014-A98E7C4BEB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4532610" y="4124724"/>
                  <a:ext cx="2069870" cy="1060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9BFFE992-0A8B-40D0-BD24-A4B89BCFF505}"/>
                    </a:ext>
                  </a:extLst>
                </p:cNvPr>
                <p:cNvGrpSpPr/>
                <p:nvPr/>
              </p:nvGrpSpPr>
              <p:grpSpPr>
                <a:xfrm>
                  <a:off x="5438481" y="4281748"/>
                  <a:ext cx="216130" cy="216130"/>
                  <a:chOff x="5987935" y="1246910"/>
                  <a:chExt cx="216130" cy="216130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38379861-071D-48F0-9C68-5F896F0E12DD}"/>
                      </a:ext>
                    </a:extLst>
                  </p:cNvPr>
                  <p:cNvSpPr/>
                  <p:nvPr/>
                </p:nvSpPr>
                <p:spPr>
                  <a:xfrm>
                    <a:off x="5987935" y="1246910"/>
                    <a:ext cx="216130" cy="21613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b="1"/>
                  </a:p>
                </p:txBody>
              </p:sp>
              <p:cxnSp>
                <p:nvCxnSpPr>
                  <p:cNvPr id="32" name="直接连接符 31">
                    <a:extLst>
                      <a:ext uri="{FF2B5EF4-FFF2-40B4-BE49-F238E27FC236}">
                        <a16:creationId xmlns:a16="http://schemas.microsoft.com/office/drawing/2014/main" id="{0FF9B71B-8E5F-49F2-AFA3-E34503D10428}"/>
                      </a:ext>
                    </a:extLst>
                  </p:cNvPr>
                  <p:cNvCxnSpPr>
                    <a:stCxn id="31" idx="1"/>
                    <a:endCxn id="31" idx="5"/>
                  </p:cNvCxnSpPr>
                  <p:nvPr/>
                </p:nvCxnSpPr>
                <p:spPr>
                  <a:xfrm>
                    <a:off x="6019587" y="1278562"/>
                    <a:ext cx="152826" cy="152826"/>
                  </a:xfrm>
                  <a:prstGeom prst="line">
                    <a:avLst/>
                  </a:prstGeom>
                  <a:ln w="1905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连接符 32">
                    <a:extLst>
                      <a:ext uri="{FF2B5EF4-FFF2-40B4-BE49-F238E27FC236}">
                        <a16:creationId xmlns:a16="http://schemas.microsoft.com/office/drawing/2014/main" id="{64F31AA8-DF4A-404D-88E2-991016AD8481}"/>
                      </a:ext>
                    </a:extLst>
                  </p:cNvPr>
                  <p:cNvCxnSpPr>
                    <a:stCxn id="31" idx="7"/>
                    <a:endCxn id="31" idx="3"/>
                  </p:cNvCxnSpPr>
                  <p:nvPr/>
                </p:nvCxnSpPr>
                <p:spPr>
                  <a:xfrm flipH="1">
                    <a:off x="6019587" y="1278562"/>
                    <a:ext cx="152826" cy="152826"/>
                  </a:xfrm>
                  <a:prstGeom prst="line">
                    <a:avLst/>
                  </a:prstGeom>
                  <a:ln w="1905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F4B7E129-DA48-416E-8C9C-6E27977608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85881" y="1916276"/>
                <a:ext cx="6251" cy="53248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509299B1-CFE0-45B2-9F25-58818A376255}"/>
                  </a:ext>
                </a:extLst>
              </p:cNvPr>
              <p:cNvCxnSpPr>
                <a:cxnSpLocks/>
                <a:endCxn id="29" idx="6"/>
              </p:cNvCxnSpPr>
              <p:nvPr/>
            </p:nvCxnSpPr>
            <p:spPr>
              <a:xfrm flipH="1" flipV="1">
                <a:off x="3555774" y="2461228"/>
                <a:ext cx="1988826" cy="227505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弧形 59">
                <a:extLst>
                  <a:ext uri="{FF2B5EF4-FFF2-40B4-BE49-F238E27FC236}">
                    <a16:creationId xmlns:a16="http://schemas.microsoft.com/office/drawing/2014/main" id="{DA8B919D-FFEB-4112-B51A-4B675A535D1F}"/>
                  </a:ext>
                </a:extLst>
              </p:cNvPr>
              <p:cNvSpPr/>
              <p:nvPr/>
            </p:nvSpPr>
            <p:spPr>
              <a:xfrm>
                <a:off x="3239748" y="2077336"/>
                <a:ext cx="513855" cy="501850"/>
              </a:xfrm>
              <a:prstGeom prst="arc">
                <a:avLst>
                  <a:gd name="adj1" fmla="val 16200000"/>
                  <a:gd name="adj2" fmla="val 18427122"/>
                </a:avLst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6DBF1AC-EB49-4A84-BAD3-52AFFE72F2C1}"/>
                  </a:ext>
                </a:extLst>
              </p:cNvPr>
              <p:cNvSpPr txBox="1"/>
              <p:nvPr/>
            </p:nvSpPr>
            <p:spPr>
              <a:xfrm>
                <a:off x="3417500" y="1705625"/>
                <a:ext cx="3722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r</a:t>
                </a:r>
                <a:r>
                  <a:rPr lang="en-US" altLang="zh-CN" sz="1600" baseline="-25000" dirty="0">
                    <a:solidFill>
                      <a:schemeClr val="accent2"/>
                    </a:solidFill>
                    <a:latin typeface="Consolas" panose="020B0609020204030204" pitchFamily="49" charset="0"/>
                  </a:rPr>
                  <a:t>y</a:t>
                </a:r>
                <a:endParaRPr lang="zh-CN" altLang="en-US" sz="1600" baseline="-25000" dirty="0">
                  <a:solidFill>
                    <a:schemeClr val="accent2"/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1024" name="直接箭头连接符 1023">
                <a:extLst>
                  <a:ext uri="{FF2B5EF4-FFF2-40B4-BE49-F238E27FC236}">
                    <a16:creationId xmlns:a16="http://schemas.microsoft.com/office/drawing/2014/main" id="{2115E924-C11A-417F-AA74-606C04ABF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4600" y="4736278"/>
                <a:ext cx="719030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D99D76D4-8312-4563-B9B8-BD69EE923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4600" y="3966655"/>
                <a:ext cx="0" cy="769623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7" name="文本框 1026">
                <a:extLst>
                  <a:ext uri="{FF2B5EF4-FFF2-40B4-BE49-F238E27FC236}">
                    <a16:creationId xmlns:a16="http://schemas.microsoft.com/office/drawing/2014/main" id="{D39CFFB6-4CF9-4409-88CF-81A0A3725889}"/>
                  </a:ext>
                </a:extLst>
              </p:cNvPr>
              <p:cNvSpPr txBox="1"/>
              <p:nvPr/>
            </p:nvSpPr>
            <p:spPr>
              <a:xfrm>
                <a:off x="6201704" y="4536220"/>
                <a:ext cx="3177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0000"/>
                    </a:solidFill>
                  </a:rPr>
                  <a:t>X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A0EA8DD-01C7-4CA9-B895-68D3BE92C620}"/>
                  </a:ext>
                </a:extLst>
              </p:cNvPr>
              <p:cNvSpPr txBox="1"/>
              <p:nvPr/>
            </p:nvSpPr>
            <p:spPr>
              <a:xfrm>
                <a:off x="5395377" y="3647744"/>
                <a:ext cx="3048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70C0"/>
                    </a:solidFill>
                  </a:rPr>
                  <a:t>Z</a:t>
                </a:r>
                <a:endParaRPr lang="zh-CN" altLang="en-US" sz="2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EB44E05-D463-47D8-85F8-E96AF08BB7EF}"/>
                  </a:ext>
                </a:extLst>
              </p:cNvPr>
              <p:cNvSpPr txBox="1"/>
              <p:nvPr/>
            </p:nvSpPr>
            <p:spPr>
              <a:xfrm>
                <a:off x="5275172" y="4744311"/>
                <a:ext cx="3097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50"/>
                    </a:solidFill>
                  </a:rPr>
                  <a:t>Y</a:t>
                </a:r>
                <a:endParaRPr lang="zh-CN" altLang="en-US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2" name="弧形 71">
                <a:extLst>
                  <a:ext uri="{FF2B5EF4-FFF2-40B4-BE49-F238E27FC236}">
                    <a16:creationId xmlns:a16="http://schemas.microsoft.com/office/drawing/2014/main" id="{649A4B00-20C6-491F-9AE0-45B9C486CBA8}"/>
                  </a:ext>
                </a:extLst>
              </p:cNvPr>
              <p:cNvSpPr/>
              <p:nvPr/>
            </p:nvSpPr>
            <p:spPr>
              <a:xfrm rot="278578">
                <a:off x="5260410" y="4276084"/>
                <a:ext cx="415547" cy="374517"/>
              </a:xfrm>
              <a:prstGeom prst="arc">
                <a:avLst>
                  <a:gd name="adj1" fmla="val 11363651"/>
                  <a:gd name="adj2" fmla="val 17258058"/>
                </a:avLst>
              </a:prstGeom>
              <a:ln w="127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0" name="文本框 1029">
                <a:extLst>
                  <a:ext uri="{FF2B5EF4-FFF2-40B4-BE49-F238E27FC236}">
                    <a16:creationId xmlns:a16="http://schemas.microsoft.com/office/drawing/2014/main" id="{C9E4834E-05FD-4A5F-9790-AABFFB67807B}"/>
                  </a:ext>
                </a:extLst>
              </p:cNvPr>
              <p:cNvSpPr txBox="1"/>
              <p:nvPr/>
            </p:nvSpPr>
            <p:spPr>
              <a:xfrm>
                <a:off x="5145460" y="3928601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2"/>
                    </a:solidFill>
                  </a:rPr>
                  <a:t>β</a:t>
                </a:r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327202" y="1434407"/>
            <a:ext cx="11262021" cy="4308884"/>
            <a:chOff x="13666" y="1796357"/>
            <a:chExt cx="11262021" cy="4308884"/>
          </a:xfrm>
        </p:grpSpPr>
        <p:sp>
          <p:nvSpPr>
            <p:cNvPr id="93" name="矩形 92"/>
            <p:cNvSpPr/>
            <p:nvPr/>
          </p:nvSpPr>
          <p:spPr>
            <a:xfrm>
              <a:off x="6344963" y="1796357"/>
              <a:ext cx="4930724" cy="43088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7723493" y="1978707"/>
              <a:ext cx="3306457" cy="12680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3" descr="fast-rcnn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666" y="1915489"/>
              <a:ext cx="3289721" cy="3735482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4612481" y="1796357"/>
              <a:ext cx="1574620" cy="4186226"/>
              <a:chOff x="5242558" y="1229688"/>
              <a:chExt cx="1776550" cy="4398623"/>
            </a:xfrm>
          </p:grpSpPr>
          <p:sp>
            <p:nvSpPr>
              <p:cNvPr id="5" name="立方体 4"/>
              <p:cNvSpPr/>
              <p:nvPr/>
            </p:nvSpPr>
            <p:spPr>
              <a:xfrm flipH="1">
                <a:off x="5242558" y="1229688"/>
                <a:ext cx="1776550" cy="4398623"/>
              </a:xfrm>
              <a:prstGeom prst="cube">
                <a:avLst>
                  <a:gd name="adj" fmla="val 86101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立方体 5"/>
              <p:cNvSpPr/>
              <p:nvPr/>
            </p:nvSpPr>
            <p:spPr>
              <a:xfrm flipH="1">
                <a:off x="5405099" y="1953786"/>
                <a:ext cx="1191641" cy="2950425"/>
              </a:xfrm>
              <a:prstGeom prst="cube">
                <a:avLst>
                  <a:gd name="adj" fmla="val 85121"/>
                </a:avLst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箭头连接符 8"/>
            <p:cNvCxnSpPr/>
            <p:nvPr/>
          </p:nvCxnSpPr>
          <p:spPr>
            <a:xfrm flipV="1">
              <a:off x="3312928" y="2717584"/>
              <a:ext cx="1299553" cy="13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3032216" y="4671038"/>
              <a:ext cx="23124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5812741" y="4659077"/>
              <a:ext cx="10342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6846989" y="3009365"/>
              <a:ext cx="4063205" cy="2562444"/>
              <a:chOff x="7134225" y="2803293"/>
              <a:chExt cx="4063205" cy="256244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7134225" y="3540272"/>
                <a:ext cx="1581150" cy="1825465"/>
                <a:chOff x="7143749" y="2516266"/>
                <a:chExt cx="1581150" cy="1825465"/>
              </a:xfrm>
            </p:grpSpPr>
            <p:sp>
              <p:nvSpPr>
                <p:cNvPr id="16" name="立方体 15"/>
                <p:cNvSpPr/>
                <p:nvPr/>
              </p:nvSpPr>
              <p:spPr>
                <a:xfrm flipH="1">
                  <a:off x="7143749" y="3016736"/>
                  <a:ext cx="428626" cy="824527"/>
                </a:xfrm>
                <a:prstGeom prst="cube">
                  <a:avLst>
                    <a:gd name="adj" fmla="val 45673"/>
                  </a:avLst>
                </a:prstGeom>
                <a:pattFill prst="pct5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7867853" y="3200399"/>
                  <a:ext cx="152400" cy="457200"/>
                </a:xfrm>
                <a:prstGeom prst="rect">
                  <a:avLst/>
                </a:prstGeom>
                <a:pattFill prst="openDmnd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8190419" y="3200399"/>
                  <a:ext cx="152400" cy="457200"/>
                </a:xfrm>
                <a:prstGeom prst="rect">
                  <a:avLst/>
                </a:prstGeom>
                <a:pattFill prst="openDmnd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8647619" y="2516266"/>
                  <a:ext cx="77280" cy="1825465"/>
                </a:xfrm>
                <a:prstGeom prst="rect">
                  <a:avLst/>
                </a:prstGeom>
                <a:pattFill prst="pct30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/>
                <p:cNvCxnSpPr>
                  <a:endCxn id="21" idx="1"/>
                </p:cNvCxnSpPr>
                <p:nvPr/>
              </p:nvCxnSpPr>
              <p:spPr>
                <a:xfrm>
                  <a:off x="7572375" y="3428999"/>
                  <a:ext cx="29547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21" idx="3"/>
                  <a:endCxn id="22" idx="1"/>
                </p:cNvCxnSpPr>
                <p:nvPr/>
              </p:nvCxnSpPr>
              <p:spPr>
                <a:xfrm>
                  <a:off x="8020253" y="3428999"/>
                  <a:ext cx="1701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2" idx="3"/>
                  <a:endCxn id="23" idx="1"/>
                </p:cNvCxnSpPr>
                <p:nvPr/>
              </p:nvCxnSpPr>
              <p:spPr>
                <a:xfrm>
                  <a:off x="8342819" y="3428999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/>
              <p:cNvSpPr/>
              <p:nvPr/>
            </p:nvSpPr>
            <p:spPr>
              <a:xfrm rot="16200000">
                <a:off x="8600535" y="3006873"/>
                <a:ext cx="152400" cy="457200"/>
              </a:xfrm>
              <a:prstGeom prst="rect">
                <a:avLst/>
              </a:prstGeom>
              <a:pattFill prst="openDmnd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16200000">
                <a:off x="8636442" y="2390608"/>
                <a:ext cx="80586" cy="905955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16200000">
                <a:off x="10392277" y="3006872"/>
                <a:ext cx="152400" cy="457200"/>
              </a:xfrm>
              <a:prstGeom prst="rect">
                <a:avLst/>
              </a:prstGeom>
              <a:pattFill prst="openDmnd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16200000">
                <a:off x="10434306" y="2108510"/>
                <a:ext cx="68341" cy="1457907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连接符 39"/>
              <p:cNvCxnSpPr>
                <a:stCxn id="23" idx="0"/>
                <a:endCxn id="35" idx="1"/>
              </p:cNvCxnSpPr>
              <p:nvPr/>
            </p:nvCxnSpPr>
            <p:spPr>
              <a:xfrm flipV="1">
                <a:off x="8676735" y="3311673"/>
                <a:ext cx="0" cy="2285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35" idx="3"/>
                <a:endCxn id="36" idx="1"/>
              </p:cNvCxnSpPr>
              <p:nvPr/>
            </p:nvCxnSpPr>
            <p:spPr>
              <a:xfrm flipV="1">
                <a:off x="8676735" y="2883879"/>
                <a:ext cx="1" cy="2753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37" idx="3"/>
                <a:endCxn id="38" idx="1"/>
              </p:cNvCxnSpPr>
              <p:nvPr/>
            </p:nvCxnSpPr>
            <p:spPr>
              <a:xfrm flipV="1">
                <a:off x="10468477" y="2871634"/>
                <a:ext cx="0" cy="2876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23" idx="3"/>
              </p:cNvCxnSpPr>
              <p:nvPr/>
            </p:nvCxnSpPr>
            <p:spPr>
              <a:xfrm>
                <a:off x="8715375" y="4453005"/>
                <a:ext cx="17531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37" idx="1"/>
              </p:cNvCxnSpPr>
              <p:nvPr/>
            </p:nvCxnSpPr>
            <p:spPr>
              <a:xfrm>
                <a:off x="10468477" y="3311671"/>
                <a:ext cx="0" cy="1155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>
            <a:xfrm>
              <a:off x="3206584" y="189614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/>
                <a:t>深度卷积</a:t>
              </a:r>
              <a:endParaRPr lang="en-US" altLang="zh-CN" sz="2400" dirty="0"/>
            </a:p>
            <a:p>
              <a:pPr algn="ctr"/>
              <a:r>
                <a:rPr lang="zh-CN" altLang="en-US" sz="2400" dirty="0"/>
                <a:t>网络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296816" y="4209373"/>
              <a:ext cx="1286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RoI </a:t>
              </a:r>
              <a:r>
                <a:rPr lang="zh-CN" altLang="en-US" sz="2400" dirty="0"/>
                <a:t>投影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649038" y="5365737"/>
              <a:ext cx="17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卷积特征图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7354665" y="5596569"/>
              <a:ext cx="19057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RoI </a:t>
              </a:r>
              <a:r>
                <a:rPr lang="zh-CN" altLang="en-US" sz="2400" dirty="0"/>
                <a:t>特征向量</a:t>
              </a: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6344963" y="3435007"/>
              <a:ext cx="1112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RoI </a:t>
              </a:r>
            </a:p>
            <a:p>
              <a:pPr algn="ctr"/>
              <a:r>
                <a:rPr lang="zh-CN" altLang="en-US" sz="2400" dirty="0"/>
                <a:t>池化层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501932" y="4002656"/>
              <a:ext cx="610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FCs</a:t>
              </a:r>
              <a:endParaRPr lang="zh-CN" altLang="en-US" sz="2400" dirty="0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618026" y="3212914"/>
              <a:ext cx="486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FC</a:t>
              </a:r>
              <a:endParaRPr lang="zh-CN" altLang="en-US" sz="2400" dirty="0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0400242" y="3203359"/>
              <a:ext cx="486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FC</a:t>
              </a:r>
              <a:endParaRPr lang="zh-CN" altLang="en-US" sz="2400" dirty="0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768815" y="2559379"/>
              <a:ext cx="1241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Softmax</a:t>
              </a:r>
              <a:endParaRPr lang="zh-CN" altLang="en-US" sz="2400" dirty="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9467683" y="2223225"/>
              <a:ext cx="14425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bbox </a:t>
              </a:r>
            </a:p>
            <a:p>
              <a:pPr algn="ctr"/>
              <a:r>
                <a:rPr lang="en-US" altLang="zh-CN" sz="2400" dirty="0"/>
                <a:t>regressor </a:t>
              </a:r>
              <a:endParaRPr lang="zh-CN" altLang="en-US" sz="24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7753525" y="2036232"/>
              <a:ext cx="1107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/>
                <a:t>输出：</a:t>
              </a: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9712116" y="5671318"/>
              <a:ext cx="1563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对于每个</a:t>
              </a:r>
              <a:r>
                <a:rPr lang="en-US" altLang="zh-CN" sz="2000" b="1" dirty="0"/>
                <a:t>RoI</a:t>
              </a:r>
              <a:endParaRPr lang="zh-CN" altLang="en-US" sz="2000" b="1" dirty="0"/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95786" y="653415"/>
            <a:ext cx="11074400" cy="5583555"/>
            <a:chOff x="1049" y="2075"/>
            <a:chExt cx="17440" cy="8793"/>
          </a:xfrm>
        </p:grpSpPr>
        <p:grpSp>
          <p:nvGrpSpPr>
            <p:cNvPr id="26" name="Group 25"/>
            <p:cNvGrpSpPr/>
            <p:nvPr/>
          </p:nvGrpSpPr>
          <p:grpSpPr>
            <a:xfrm>
              <a:off x="1049" y="8894"/>
              <a:ext cx="17440" cy="1974"/>
              <a:chOff x="1035" y="8654"/>
              <a:chExt cx="17440" cy="1974"/>
            </a:xfrm>
          </p:grpSpPr>
          <p:sp>
            <p:nvSpPr>
              <p:cNvPr id="14" name="Text Box 13"/>
              <p:cNvSpPr txBox="1"/>
              <p:nvPr/>
            </p:nvSpPr>
            <p:spPr>
              <a:xfrm>
                <a:off x="16292" y="9901"/>
                <a:ext cx="1752" cy="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时间线</a:t>
                </a:r>
                <a:endPara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035" y="9371"/>
                <a:ext cx="17440" cy="550"/>
                <a:chOff x="1035" y="9371"/>
                <a:chExt cx="17440" cy="550"/>
              </a:xfrm>
            </p:grpSpPr>
            <p:sp>
              <p:nvSpPr>
                <p:cNvPr id="4" name="Right Arrow 3"/>
                <p:cNvSpPr/>
                <p:nvPr/>
              </p:nvSpPr>
              <p:spPr>
                <a:xfrm>
                  <a:off x="1035" y="9371"/>
                  <a:ext cx="17441" cy="551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927" y="9587"/>
                  <a:ext cx="2678" cy="1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729" y="9587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9531" y="9586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12323" y="9587"/>
                  <a:ext cx="2678" cy="1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5141" y="9586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156" y="9587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" name="Text Box 10"/>
              <p:cNvSpPr txBox="1"/>
              <p:nvPr/>
            </p:nvSpPr>
            <p:spPr>
              <a:xfrm>
                <a:off x="4061" y="9901"/>
                <a:ext cx="1510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关键帧</a:t>
                </a:r>
                <a:endParaRPr lang="en-US" alt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 Box 11"/>
              <p:cNvSpPr txBox="1"/>
              <p:nvPr/>
            </p:nvSpPr>
            <p:spPr>
              <a:xfrm>
                <a:off x="8587" y="9904"/>
                <a:ext cx="1917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>
                        <a:lumMod val="65000"/>
                      </a:schemeClr>
                    </a:solidFill>
                  </a:rPr>
                  <a:t>非关键帧</a:t>
                </a:r>
              </a:p>
            </p:txBody>
          </p:sp>
          <p:sp>
            <p:nvSpPr>
              <p:cNvPr id="13" name="Text Box 12"/>
              <p:cNvSpPr txBox="1"/>
              <p:nvPr/>
            </p:nvSpPr>
            <p:spPr>
              <a:xfrm>
                <a:off x="12907" y="9894"/>
                <a:ext cx="1510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关键帧</a:t>
                </a:r>
                <a:endParaRPr lang="en-US" altLang="en-US" sz="20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 flipV="1">
                <a:off x="4359" y="8654"/>
                <a:ext cx="914" cy="71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3694" y="8654"/>
                <a:ext cx="914" cy="71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8044" y="8654"/>
                <a:ext cx="914" cy="717"/>
              </a:xfrm>
              <a:prstGeom prst="straightConnector1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10091" y="8654"/>
                <a:ext cx="914" cy="717"/>
              </a:xfrm>
              <a:prstGeom prst="straightConnector1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 Box 27"/>
            <p:cNvSpPr txBox="1"/>
            <p:nvPr/>
          </p:nvSpPr>
          <p:spPr>
            <a:xfrm>
              <a:off x="2993" y="2098"/>
              <a:ext cx="276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第 </a:t>
              </a:r>
              <a:r>
                <a:rPr lang="en-US" altLang="zh-CN" dirty="0"/>
                <a:t>t </a:t>
              </a:r>
              <a:r>
                <a:rPr lang="zh-CN" altLang="en-US" dirty="0"/>
                <a:t>帧检测结果</a:t>
              </a:r>
              <a:endParaRPr lang="en-US" altLang="en-US" dirty="0"/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7706" y="2075"/>
              <a:ext cx="392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插值出中间帧检测结果</a:t>
              </a:r>
              <a:endParaRPr lang="en-US" altLang="en-US" dirty="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3390" y="2096"/>
              <a:ext cx="3249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第 </a:t>
              </a:r>
              <a:r>
                <a:rPr lang="en-US" altLang="zh-CN" dirty="0"/>
                <a:t>t + τ </a:t>
              </a:r>
              <a:r>
                <a:rPr lang="zh-CN" altLang="en-US" dirty="0"/>
                <a:t>帧检测结果</a:t>
              </a:r>
              <a:endParaRPr lang="en-US" altLang="en-US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8" y="2788"/>
              <a:ext cx="4140" cy="598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3" name="Picture 32" descr="0001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730" y="2731"/>
              <a:ext cx="4124" cy="605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4" name="Picture 33" descr="0001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421" y="2749"/>
              <a:ext cx="4116" cy="6063"/>
            </a:xfrm>
            <a:prstGeom prst="rect">
              <a:avLst/>
            </a:prstGeom>
            <a:ln w="28575">
              <a:solidFill>
                <a:srgbClr val="A6A6A6"/>
              </a:solidFill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1591310" y="1352550"/>
            <a:ext cx="9010015" cy="4153535"/>
            <a:chOff x="2098" y="3877"/>
            <a:chExt cx="14234" cy="6328"/>
          </a:xfrm>
        </p:grpSpPr>
        <p:pic>
          <p:nvPicPr>
            <p:cNvPr id="9" name="Picture 13" descr="WeChat Image_2019092123101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098" y="3877"/>
              <a:ext cx="14234" cy="6328"/>
            </a:xfrm>
            <a:prstGeom prst="rect">
              <a:avLst/>
            </a:prstGeom>
          </p:spPr>
        </p:pic>
        <p:sp>
          <p:nvSpPr>
            <p:cNvPr id="10" name="Freeform 6"/>
            <p:cNvSpPr/>
            <p:nvPr/>
          </p:nvSpPr>
          <p:spPr>
            <a:xfrm>
              <a:off x="7683" y="4615"/>
              <a:ext cx="2584" cy="1796"/>
            </a:xfrm>
            <a:custGeom>
              <a:avLst/>
              <a:gdLst>
                <a:gd name="connisteX0" fmla="*/ 92392 w 1527393"/>
                <a:gd name="connsiteY0" fmla="*/ 44938 h 1140263"/>
                <a:gd name="connisteX1" fmla="*/ 244792 w 1527393"/>
                <a:gd name="connsiteY1" fmla="*/ 44938 h 1140263"/>
                <a:gd name="connisteX2" fmla="*/ 423862 w 1527393"/>
                <a:gd name="connsiteY2" fmla="*/ 44938 h 1140263"/>
                <a:gd name="connisteX3" fmla="*/ 540702 w 1527393"/>
                <a:gd name="connsiteY3" fmla="*/ 44938 h 1140263"/>
                <a:gd name="connisteX4" fmla="*/ 612457 w 1527393"/>
                <a:gd name="connsiteY4" fmla="*/ 44938 h 1140263"/>
                <a:gd name="connisteX5" fmla="*/ 684212 w 1527393"/>
                <a:gd name="connsiteY5" fmla="*/ 44938 h 1140263"/>
                <a:gd name="connisteX6" fmla="*/ 782637 w 1527393"/>
                <a:gd name="connsiteY6" fmla="*/ 44938 h 1140263"/>
                <a:gd name="connisteX7" fmla="*/ 863282 w 1527393"/>
                <a:gd name="connsiteY7" fmla="*/ 36048 h 1140263"/>
                <a:gd name="connisteX8" fmla="*/ 952817 w 1527393"/>
                <a:gd name="connsiteY8" fmla="*/ 9378 h 1140263"/>
                <a:gd name="connisteX9" fmla="*/ 1042352 w 1527393"/>
                <a:gd name="connsiteY9" fmla="*/ 488 h 1140263"/>
                <a:gd name="connisteX10" fmla="*/ 1132522 w 1527393"/>
                <a:gd name="connsiteY10" fmla="*/ 18268 h 1140263"/>
                <a:gd name="connisteX11" fmla="*/ 1204277 w 1527393"/>
                <a:gd name="connsiteY11" fmla="*/ 27158 h 1140263"/>
                <a:gd name="connisteX12" fmla="*/ 1275397 w 1527393"/>
                <a:gd name="connsiteY12" fmla="*/ 54463 h 1140263"/>
                <a:gd name="connisteX13" fmla="*/ 1347152 w 1527393"/>
                <a:gd name="connsiteY13" fmla="*/ 126218 h 1140263"/>
                <a:gd name="connisteX14" fmla="*/ 1392237 w 1527393"/>
                <a:gd name="connsiteY14" fmla="*/ 206863 h 1140263"/>
                <a:gd name="connisteX15" fmla="*/ 1437322 w 1527393"/>
                <a:gd name="connsiteY15" fmla="*/ 287508 h 1140263"/>
                <a:gd name="connisteX16" fmla="*/ 1463992 w 1527393"/>
                <a:gd name="connsiteY16" fmla="*/ 368153 h 1140263"/>
                <a:gd name="connisteX17" fmla="*/ 1472882 w 1527393"/>
                <a:gd name="connsiteY17" fmla="*/ 457688 h 1140263"/>
                <a:gd name="connisteX18" fmla="*/ 1499552 w 1527393"/>
                <a:gd name="connsiteY18" fmla="*/ 529443 h 1140263"/>
                <a:gd name="connisteX19" fmla="*/ 1509077 w 1527393"/>
                <a:gd name="connsiteY19" fmla="*/ 601198 h 1140263"/>
                <a:gd name="connisteX20" fmla="*/ 1517967 w 1527393"/>
                <a:gd name="connsiteY20" fmla="*/ 681843 h 1140263"/>
                <a:gd name="connisteX21" fmla="*/ 1517967 w 1527393"/>
                <a:gd name="connsiteY21" fmla="*/ 753598 h 1140263"/>
                <a:gd name="connisteX22" fmla="*/ 1517967 w 1527393"/>
                <a:gd name="connsiteY22" fmla="*/ 825353 h 1140263"/>
                <a:gd name="connisteX23" fmla="*/ 1526857 w 1527393"/>
                <a:gd name="connsiteY23" fmla="*/ 897108 h 1140263"/>
                <a:gd name="connisteX24" fmla="*/ 1517967 w 1527393"/>
                <a:gd name="connsiteY24" fmla="*/ 968863 h 1140263"/>
                <a:gd name="connisteX25" fmla="*/ 1463992 w 1527393"/>
                <a:gd name="connsiteY25" fmla="*/ 1049508 h 1140263"/>
                <a:gd name="connisteX26" fmla="*/ 1383347 w 1527393"/>
                <a:gd name="connsiteY26" fmla="*/ 1093958 h 1140263"/>
                <a:gd name="connisteX27" fmla="*/ 1311592 w 1527393"/>
                <a:gd name="connsiteY27" fmla="*/ 1102848 h 1140263"/>
                <a:gd name="connisteX28" fmla="*/ 1230947 w 1527393"/>
                <a:gd name="connsiteY28" fmla="*/ 1130153 h 1140263"/>
                <a:gd name="connisteX29" fmla="*/ 1122997 w 1527393"/>
                <a:gd name="connsiteY29" fmla="*/ 1139043 h 1140263"/>
                <a:gd name="connisteX30" fmla="*/ 1051877 w 1527393"/>
                <a:gd name="connsiteY30" fmla="*/ 1111738 h 1140263"/>
                <a:gd name="connisteX31" fmla="*/ 989012 w 1527393"/>
                <a:gd name="connsiteY31" fmla="*/ 1040618 h 1140263"/>
                <a:gd name="connisteX32" fmla="*/ 980122 w 1527393"/>
                <a:gd name="connsiteY32" fmla="*/ 959338 h 1140263"/>
                <a:gd name="connisteX33" fmla="*/ 980122 w 1527393"/>
                <a:gd name="connsiteY33" fmla="*/ 878693 h 1140263"/>
                <a:gd name="connisteX34" fmla="*/ 989012 w 1527393"/>
                <a:gd name="connsiteY34" fmla="*/ 806938 h 1140263"/>
                <a:gd name="connisteX35" fmla="*/ 1006792 w 1527393"/>
                <a:gd name="connsiteY35" fmla="*/ 726293 h 1140263"/>
                <a:gd name="connisteX36" fmla="*/ 997902 w 1527393"/>
                <a:gd name="connsiteY36" fmla="*/ 645648 h 1140263"/>
                <a:gd name="connisteX37" fmla="*/ 943927 w 1527393"/>
                <a:gd name="connsiteY37" fmla="*/ 573893 h 1140263"/>
                <a:gd name="connisteX38" fmla="*/ 872172 w 1527393"/>
                <a:gd name="connsiteY38" fmla="*/ 529443 h 1140263"/>
                <a:gd name="connisteX39" fmla="*/ 782637 w 1527393"/>
                <a:gd name="connsiteY39" fmla="*/ 529443 h 1140263"/>
                <a:gd name="connisteX40" fmla="*/ 701992 w 1527393"/>
                <a:gd name="connsiteY40" fmla="*/ 529443 h 1140263"/>
                <a:gd name="connisteX41" fmla="*/ 612457 w 1527393"/>
                <a:gd name="connsiteY41" fmla="*/ 529443 h 1140263"/>
                <a:gd name="connisteX42" fmla="*/ 540702 w 1527393"/>
                <a:gd name="connsiteY42" fmla="*/ 529443 h 1140263"/>
                <a:gd name="connisteX43" fmla="*/ 468947 w 1527393"/>
                <a:gd name="connsiteY43" fmla="*/ 529443 h 1140263"/>
                <a:gd name="connisteX44" fmla="*/ 379412 w 1527393"/>
                <a:gd name="connsiteY44" fmla="*/ 529443 h 1140263"/>
                <a:gd name="connisteX45" fmla="*/ 298767 w 1527393"/>
                <a:gd name="connsiteY45" fmla="*/ 529443 h 1140263"/>
                <a:gd name="connisteX46" fmla="*/ 227012 w 1527393"/>
                <a:gd name="connsiteY46" fmla="*/ 529443 h 1140263"/>
                <a:gd name="connisteX47" fmla="*/ 155257 w 1527393"/>
                <a:gd name="connsiteY47" fmla="*/ 529443 h 1140263"/>
                <a:gd name="connisteX48" fmla="*/ 83502 w 1527393"/>
                <a:gd name="connsiteY48" fmla="*/ 520553 h 1140263"/>
                <a:gd name="connisteX49" fmla="*/ 38417 w 1527393"/>
                <a:gd name="connsiteY49" fmla="*/ 448798 h 1140263"/>
                <a:gd name="connisteX50" fmla="*/ 20637 w 1527393"/>
                <a:gd name="connsiteY50" fmla="*/ 377043 h 1140263"/>
                <a:gd name="connisteX51" fmla="*/ 2857 w 1527393"/>
                <a:gd name="connsiteY51" fmla="*/ 305288 h 1140263"/>
                <a:gd name="connisteX52" fmla="*/ 2857 w 1527393"/>
                <a:gd name="connsiteY52" fmla="*/ 233533 h 1140263"/>
                <a:gd name="connisteX53" fmla="*/ 20637 w 1527393"/>
                <a:gd name="connsiteY53" fmla="*/ 161778 h 1140263"/>
                <a:gd name="connisteX54" fmla="*/ 74612 w 1527393"/>
                <a:gd name="connsiteY54" fmla="*/ 90023 h 1140263"/>
                <a:gd name="connisteX55" fmla="*/ 92392 w 1527393"/>
                <a:gd name="connsiteY55" fmla="*/ 44938 h 114026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</a:cxnLst>
              <a:rect l="l" t="t" r="r" b="b"/>
              <a:pathLst>
                <a:path w="1527393" h="1140263">
                  <a:moveTo>
                    <a:pt x="92393" y="44939"/>
                  </a:moveTo>
                  <a:cubicBezTo>
                    <a:pt x="126683" y="36049"/>
                    <a:pt x="178753" y="44939"/>
                    <a:pt x="244793" y="44939"/>
                  </a:cubicBezTo>
                  <a:cubicBezTo>
                    <a:pt x="310833" y="44939"/>
                    <a:pt x="364808" y="44939"/>
                    <a:pt x="423863" y="44939"/>
                  </a:cubicBezTo>
                  <a:cubicBezTo>
                    <a:pt x="482918" y="44939"/>
                    <a:pt x="503238" y="44939"/>
                    <a:pt x="540703" y="44939"/>
                  </a:cubicBezTo>
                  <a:cubicBezTo>
                    <a:pt x="578168" y="44939"/>
                    <a:pt x="583883" y="44939"/>
                    <a:pt x="612458" y="44939"/>
                  </a:cubicBezTo>
                  <a:cubicBezTo>
                    <a:pt x="641033" y="44939"/>
                    <a:pt x="649923" y="44939"/>
                    <a:pt x="684213" y="44939"/>
                  </a:cubicBezTo>
                  <a:cubicBezTo>
                    <a:pt x="718503" y="44939"/>
                    <a:pt x="747078" y="46844"/>
                    <a:pt x="782638" y="44939"/>
                  </a:cubicBezTo>
                  <a:cubicBezTo>
                    <a:pt x="818198" y="43034"/>
                    <a:pt x="828993" y="43034"/>
                    <a:pt x="863283" y="36049"/>
                  </a:cubicBezTo>
                  <a:cubicBezTo>
                    <a:pt x="897573" y="29064"/>
                    <a:pt x="917258" y="16364"/>
                    <a:pt x="952818" y="9379"/>
                  </a:cubicBezTo>
                  <a:cubicBezTo>
                    <a:pt x="988378" y="2394"/>
                    <a:pt x="1006158" y="-1416"/>
                    <a:pt x="1042353" y="489"/>
                  </a:cubicBezTo>
                  <a:cubicBezTo>
                    <a:pt x="1078548" y="2394"/>
                    <a:pt x="1100138" y="13189"/>
                    <a:pt x="1132523" y="18269"/>
                  </a:cubicBezTo>
                  <a:cubicBezTo>
                    <a:pt x="1164908" y="23349"/>
                    <a:pt x="1175703" y="20174"/>
                    <a:pt x="1204278" y="27159"/>
                  </a:cubicBezTo>
                  <a:cubicBezTo>
                    <a:pt x="1232853" y="34144"/>
                    <a:pt x="1246823" y="34779"/>
                    <a:pt x="1275398" y="54464"/>
                  </a:cubicBezTo>
                  <a:cubicBezTo>
                    <a:pt x="1303973" y="74149"/>
                    <a:pt x="1323658" y="95739"/>
                    <a:pt x="1347153" y="126219"/>
                  </a:cubicBezTo>
                  <a:cubicBezTo>
                    <a:pt x="1370648" y="156699"/>
                    <a:pt x="1374458" y="174479"/>
                    <a:pt x="1392238" y="206864"/>
                  </a:cubicBezTo>
                  <a:cubicBezTo>
                    <a:pt x="1410018" y="239249"/>
                    <a:pt x="1422718" y="255124"/>
                    <a:pt x="1437323" y="287509"/>
                  </a:cubicBezTo>
                  <a:cubicBezTo>
                    <a:pt x="1451928" y="319894"/>
                    <a:pt x="1457008" y="333864"/>
                    <a:pt x="1463993" y="368154"/>
                  </a:cubicBezTo>
                  <a:cubicBezTo>
                    <a:pt x="1470978" y="402444"/>
                    <a:pt x="1465898" y="425304"/>
                    <a:pt x="1472883" y="457689"/>
                  </a:cubicBezTo>
                  <a:cubicBezTo>
                    <a:pt x="1479868" y="490074"/>
                    <a:pt x="1492568" y="500869"/>
                    <a:pt x="1499553" y="529444"/>
                  </a:cubicBezTo>
                  <a:cubicBezTo>
                    <a:pt x="1506538" y="558019"/>
                    <a:pt x="1505268" y="570719"/>
                    <a:pt x="1509078" y="601199"/>
                  </a:cubicBezTo>
                  <a:cubicBezTo>
                    <a:pt x="1512888" y="631679"/>
                    <a:pt x="1516063" y="651364"/>
                    <a:pt x="1517968" y="681844"/>
                  </a:cubicBezTo>
                  <a:cubicBezTo>
                    <a:pt x="1519873" y="712324"/>
                    <a:pt x="1517968" y="725024"/>
                    <a:pt x="1517968" y="753599"/>
                  </a:cubicBezTo>
                  <a:cubicBezTo>
                    <a:pt x="1517968" y="782174"/>
                    <a:pt x="1516063" y="796779"/>
                    <a:pt x="1517968" y="825354"/>
                  </a:cubicBezTo>
                  <a:cubicBezTo>
                    <a:pt x="1519873" y="853929"/>
                    <a:pt x="1526858" y="868534"/>
                    <a:pt x="1526858" y="897109"/>
                  </a:cubicBezTo>
                  <a:cubicBezTo>
                    <a:pt x="1526858" y="925684"/>
                    <a:pt x="1530668" y="938384"/>
                    <a:pt x="1517968" y="968864"/>
                  </a:cubicBezTo>
                  <a:cubicBezTo>
                    <a:pt x="1505268" y="999344"/>
                    <a:pt x="1490663" y="1024744"/>
                    <a:pt x="1463993" y="1049509"/>
                  </a:cubicBezTo>
                  <a:cubicBezTo>
                    <a:pt x="1437323" y="1074274"/>
                    <a:pt x="1413828" y="1083164"/>
                    <a:pt x="1383348" y="1093959"/>
                  </a:cubicBezTo>
                  <a:cubicBezTo>
                    <a:pt x="1352868" y="1104754"/>
                    <a:pt x="1342073" y="1095864"/>
                    <a:pt x="1311593" y="1102849"/>
                  </a:cubicBezTo>
                  <a:cubicBezTo>
                    <a:pt x="1281113" y="1109834"/>
                    <a:pt x="1268413" y="1123169"/>
                    <a:pt x="1230948" y="1130154"/>
                  </a:cubicBezTo>
                  <a:cubicBezTo>
                    <a:pt x="1193483" y="1137139"/>
                    <a:pt x="1158558" y="1142854"/>
                    <a:pt x="1122998" y="1139044"/>
                  </a:cubicBezTo>
                  <a:cubicBezTo>
                    <a:pt x="1087438" y="1135234"/>
                    <a:pt x="1078548" y="1131424"/>
                    <a:pt x="1051878" y="1111739"/>
                  </a:cubicBezTo>
                  <a:cubicBezTo>
                    <a:pt x="1025208" y="1092054"/>
                    <a:pt x="1003618" y="1071099"/>
                    <a:pt x="989013" y="1040619"/>
                  </a:cubicBezTo>
                  <a:cubicBezTo>
                    <a:pt x="974408" y="1010139"/>
                    <a:pt x="982028" y="991724"/>
                    <a:pt x="980123" y="959339"/>
                  </a:cubicBezTo>
                  <a:cubicBezTo>
                    <a:pt x="978218" y="926954"/>
                    <a:pt x="978218" y="909174"/>
                    <a:pt x="980123" y="878694"/>
                  </a:cubicBezTo>
                  <a:cubicBezTo>
                    <a:pt x="982028" y="848214"/>
                    <a:pt x="983933" y="837419"/>
                    <a:pt x="989013" y="806939"/>
                  </a:cubicBezTo>
                  <a:cubicBezTo>
                    <a:pt x="994093" y="776459"/>
                    <a:pt x="1004888" y="758679"/>
                    <a:pt x="1006793" y="726294"/>
                  </a:cubicBezTo>
                  <a:cubicBezTo>
                    <a:pt x="1008698" y="693909"/>
                    <a:pt x="1010603" y="676129"/>
                    <a:pt x="997903" y="645649"/>
                  </a:cubicBezTo>
                  <a:cubicBezTo>
                    <a:pt x="985203" y="615169"/>
                    <a:pt x="969328" y="597389"/>
                    <a:pt x="943928" y="573894"/>
                  </a:cubicBezTo>
                  <a:cubicBezTo>
                    <a:pt x="918528" y="550399"/>
                    <a:pt x="904558" y="538334"/>
                    <a:pt x="872173" y="529444"/>
                  </a:cubicBezTo>
                  <a:cubicBezTo>
                    <a:pt x="839788" y="520554"/>
                    <a:pt x="816928" y="529444"/>
                    <a:pt x="782638" y="529444"/>
                  </a:cubicBezTo>
                  <a:cubicBezTo>
                    <a:pt x="748348" y="529444"/>
                    <a:pt x="736283" y="529444"/>
                    <a:pt x="701993" y="529444"/>
                  </a:cubicBezTo>
                  <a:cubicBezTo>
                    <a:pt x="667703" y="529444"/>
                    <a:pt x="644843" y="529444"/>
                    <a:pt x="612458" y="529444"/>
                  </a:cubicBezTo>
                  <a:cubicBezTo>
                    <a:pt x="580073" y="529444"/>
                    <a:pt x="569278" y="529444"/>
                    <a:pt x="540703" y="529444"/>
                  </a:cubicBezTo>
                  <a:cubicBezTo>
                    <a:pt x="512128" y="529444"/>
                    <a:pt x="501333" y="529444"/>
                    <a:pt x="468948" y="529444"/>
                  </a:cubicBezTo>
                  <a:cubicBezTo>
                    <a:pt x="436563" y="529444"/>
                    <a:pt x="413703" y="529444"/>
                    <a:pt x="379413" y="529444"/>
                  </a:cubicBezTo>
                  <a:cubicBezTo>
                    <a:pt x="345123" y="529444"/>
                    <a:pt x="329248" y="529444"/>
                    <a:pt x="298768" y="529444"/>
                  </a:cubicBezTo>
                  <a:cubicBezTo>
                    <a:pt x="268288" y="529444"/>
                    <a:pt x="255588" y="529444"/>
                    <a:pt x="227013" y="529444"/>
                  </a:cubicBezTo>
                  <a:cubicBezTo>
                    <a:pt x="198438" y="529444"/>
                    <a:pt x="183833" y="531349"/>
                    <a:pt x="155258" y="529444"/>
                  </a:cubicBezTo>
                  <a:cubicBezTo>
                    <a:pt x="126683" y="527539"/>
                    <a:pt x="106998" y="536429"/>
                    <a:pt x="83503" y="520554"/>
                  </a:cubicBezTo>
                  <a:cubicBezTo>
                    <a:pt x="60008" y="504679"/>
                    <a:pt x="51118" y="477374"/>
                    <a:pt x="38418" y="448799"/>
                  </a:cubicBezTo>
                  <a:cubicBezTo>
                    <a:pt x="25718" y="420224"/>
                    <a:pt x="27623" y="405619"/>
                    <a:pt x="20638" y="377044"/>
                  </a:cubicBezTo>
                  <a:cubicBezTo>
                    <a:pt x="13653" y="348469"/>
                    <a:pt x="6668" y="333864"/>
                    <a:pt x="2858" y="305289"/>
                  </a:cubicBezTo>
                  <a:cubicBezTo>
                    <a:pt x="-952" y="276714"/>
                    <a:pt x="-952" y="262109"/>
                    <a:pt x="2858" y="233534"/>
                  </a:cubicBezTo>
                  <a:cubicBezTo>
                    <a:pt x="6668" y="204959"/>
                    <a:pt x="6033" y="190354"/>
                    <a:pt x="20638" y="161779"/>
                  </a:cubicBezTo>
                  <a:cubicBezTo>
                    <a:pt x="35243" y="133204"/>
                    <a:pt x="60008" y="113519"/>
                    <a:pt x="74613" y="90024"/>
                  </a:cubicBezTo>
                  <a:cubicBezTo>
                    <a:pt x="89218" y="66529"/>
                    <a:pt x="58103" y="53829"/>
                    <a:pt x="92393" y="44939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9"/>
            <p:cNvSpPr/>
            <p:nvPr/>
          </p:nvSpPr>
          <p:spPr>
            <a:xfrm>
              <a:off x="6555" y="5579"/>
              <a:ext cx="2121" cy="1069"/>
            </a:xfrm>
            <a:custGeom>
              <a:avLst/>
              <a:gdLst>
                <a:gd name="connsiteX0" fmla="*/ 242 w 1965"/>
                <a:gd name="connsiteY0" fmla="*/ 29 h 1208"/>
                <a:gd name="connsiteX1" fmla="*/ 228 w 1965"/>
                <a:gd name="connsiteY1" fmla="*/ 15 h 1208"/>
                <a:gd name="connsiteX2" fmla="*/ 341 w 1965"/>
                <a:gd name="connsiteY2" fmla="*/ 15 h 1208"/>
                <a:gd name="connsiteX3" fmla="*/ 468 w 1965"/>
                <a:gd name="connsiteY3" fmla="*/ 1 h 1208"/>
                <a:gd name="connsiteX4" fmla="*/ 595 w 1965"/>
                <a:gd name="connsiteY4" fmla="*/ 1 h 1208"/>
                <a:gd name="connsiteX5" fmla="*/ 722 w 1965"/>
                <a:gd name="connsiteY5" fmla="*/ 1 h 1208"/>
                <a:gd name="connsiteX6" fmla="*/ 835 w 1965"/>
                <a:gd name="connsiteY6" fmla="*/ 1 h 1208"/>
                <a:gd name="connsiteX7" fmla="*/ 948 w 1965"/>
                <a:gd name="connsiteY7" fmla="*/ 15 h 1208"/>
                <a:gd name="connsiteX8" fmla="*/ 1075 w 1965"/>
                <a:gd name="connsiteY8" fmla="*/ 71 h 1208"/>
                <a:gd name="connsiteX9" fmla="*/ 1202 w 1965"/>
                <a:gd name="connsiteY9" fmla="*/ 142 h 1208"/>
                <a:gd name="connsiteX10" fmla="*/ 1329 w 1965"/>
                <a:gd name="connsiteY10" fmla="*/ 213 h 1208"/>
                <a:gd name="connsiteX11" fmla="*/ 1442 w 1965"/>
                <a:gd name="connsiteY11" fmla="*/ 283 h 1208"/>
                <a:gd name="connsiteX12" fmla="*/ 1555 w 1965"/>
                <a:gd name="connsiteY12" fmla="*/ 326 h 1208"/>
                <a:gd name="connsiteX13" fmla="*/ 1668 w 1965"/>
                <a:gd name="connsiteY13" fmla="*/ 424 h 1208"/>
                <a:gd name="connsiteX14" fmla="*/ 1767 w 1965"/>
                <a:gd name="connsiteY14" fmla="*/ 538 h 1208"/>
                <a:gd name="connsiteX15" fmla="*/ 1837 w 1965"/>
                <a:gd name="connsiteY15" fmla="*/ 665 h 1208"/>
                <a:gd name="connsiteX16" fmla="*/ 1908 w 1965"/>
                <a:gd name="connsiteY16" fmla="*/ 778 h 1208"/>
                <a:gd name="connsiteX17" fmla="*/ 1950 w 1965"/>
                <a:gd name="connsiteY17" fmla="*/ 891 h 1208"/>
                <a:gd name="connsiteX18" fmla="*/ 1964 w 1965"/>
                <a:gd name="connsiteY18" fmla="*/ 1018 h 1208"/>
                <a:gd name="connsiteX19" fmla="*/ 1922 w 1965"/>
                <a:gd name="connsiteY19" fmla="*/ 1131 h 1208"/>
                <a:gd name="connsiteX20" fmla="*/ 1809 w 1965"/>
                <a:gd name="connsiteY20" fmla="*/ 1188 h 1208"/>
                <a:gd name="connsiteX21" fmla="*/ 1696 w 1965"/>
                <a:gd name="connsiteY21" fmla="*/ 1202 h 1208"/>
                <a:gd name="connsiteX22" fmla="*/ 1583 w 1965"/>
                <a:gd name="connsiteY22" fmla="*/ 1202 h 1208"/>
                <a:gd name="connsiteX23" fmla="*/ 1456 w 1965"/>
                <a:gd name="connsiteY23" fmla="*/ 1202 h 1208"/>
                <a:gd name="connsiteX24" fmla="*/ 1343 w 1965"/>
                <a:gd name="connsiteY24" fmla="*/ 1202 h 1208"/>
                <a:gd name="connsiteX25" fmla="*/ 1230 w 1965"/>
                <a:gd name="connsiteY25" fmla="*/ 1202 h 1208"/>
                <a:gd name="connsiteX26" fmla="*/ 1103 w 1965"/>
                <a:gd name="connsiteY26" fmla="*/ 1202 h 1208"/>
                <a:gd name="connsiteX27" fmla="*/ 990 w 1965"/>
                <a:gd name="connsiteY27" fmla="*/ 1202 h 1208"/>
                <a:gd name="connsiteX28" fmla="*/ 877 w 1965"/>
                <a:gd name="connsiteY28" fmla="*/ 1202 h 1208"/>
                <a:gd name="connsiteX29" fmla="*/ 750 w 1965"/>
                <a:gd name="connsiteY29" fmla="*/ 1131 h 1208"/>
                <a:gd name="connsiteX30" fmla="*/ 637 w 1965"/>
                <a:gd name="connsiteY30" fmla="*/ 1089 h 1208"/>
                <a:gd name="connsiteX31" fmla="*/ 524 w 1965"/>
                <a:gd name="connsiteY31" fmla="*/ 1061 h 1208"/>
                <a:gd name="connsiteX32" fmla="*/ 412 w 1965"/>
                <a:gd name="connsiteY32" fmla="*/ 990 h 1208"/>
                <a:gd name="connsiteX33" fmla="*/ 299 w 1965"/>
                <a:gd name="connsiteY33" fmla="*/ 948 h 1208"/>
                <a:gd name="connsiteX34" fmla="*/ 172 w 1965"/>
                <a:gd name="connsiteY34" fmla="*/ 863 h 1208"/>
                <a:gd name="connsiteX35" fmla="*/ 59 w 1965"/>
                <a:gd name="connsiteY35" fmla="*/ 764 h 1208"/>
                <a:gd name="connsiteX36" fmla="*/ 16 w 1965"/>
                <a:gd name="connsiteY36" fmla="*/ 651 h 1208"/>
                <a:gd name="connsiteX37" fmla="*/ 2 w 1965"/>
                <a:gd name="connsiteY37" fmla="*/ 538 h 1208"/>
                <a:gd name="connsiteX38" fmla="*/ 44 w 1965"/>
                <a:gd name="connsiteY38" fmla="*/ 410 h 1208"/>
                <a:gd name="connsiteX39" fmla="*/ 101 w 1965"/>
                <a:gd name="connsiteY39" fmla="*/ 297 h 1208"/>
                <a:gd name="connsiteX40" fmla="*/ 186 w 1965"/>
                <a:gd name="connsiteY40" fmla="*/ 170 h 1208"/>
                <a:gd name="connsiteX41" fmla="*/ 230 w 1965"/>
                <a:gd name="connsiteY41" fmla="*/ 14 h 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66" h="1209">
                  <a:moveTo>
                    <a:pt x="242" y="29"/>
                  </a:moveTo>
                  <a:cubicBezTo>
                    <a:pt x="268" y="23"/>
                    <a:pt x="177" y="21"/>
                    <a:pt x="228" y="15"/>
                  </a:cubicBezTo>
                  <a:cubicBezTo>
                    <a:pt x="279" y="9"/>
                    <a:pt x="293" y="18"/>
                    <a:pt x="341" y="15"/>
                  </a:cubicBezTo>
                  <a:cubicBezTo>
                    <a:pt x="389" y="12"/>
                    <a:pt x="417" y="4"/>
                    <a:pt x="468" y="1"/>
                  </a:cubicBezTo>
                  <a:cubicBezTo>
                    <a:pt x="519" y="-2"/>
                    <a:pt x="544" y="1"/>
                    <a:pt x="595" y="1"/>
                  </a:cubicBezTo>
                  <a:cubicBezTo>
                    <a:pt x="646" y="1"/>
                    <a:pt x="674" y="1"/>
                    <a:pt x="722" y="1"/>
                  </a:cubicBezTo>
                  <a:cubicBezTo>
                    <a:pt x="770" y="1"/>
                    <a:pt x="790" y="-2"/>
                    <a:pt x="835" y="1"/>
                  </a:cubicBezTo>
                  <a:cubicBezTo>
                    <a:pt x="880" y="4"/>
                    <a:pt x="900" y="1"/>
                    <a:pt x="948" y="15"/>
                  </a:cubicBezTo>
                  <a:cubicBezTo>
                    <a:pt x="996" y="29"/>
                    <a:pt x="1024" y="46"/>
                    <a:pt x="1075" y="71"/>
                  </a:cubicBezTo>
                  <a:cubicBezTo>
                    <a:pt x="1126" y="96"/>
                    <a:pt x="1151" y="114"/>
                    <a:pt x="1202" y="142"/>
                  </a:cubicBezTo>
                  <a:cubicBezTo>
                    <a:pt x="1253" y="170"/>
                    <a:pt x="1281" y="185"/>
                    <a:pt x="1329" y="213"/>
                  </a:cubicBezTo>
                  <a:cubicBezTo>
                    <a:pt x="1377" y="241"/>
                    <a:pt x="1397" y="260"/>
                    <a:pt x="1442" y="283"/>
                  </a:cubicBezTo>
                  <a:cubicBezTo>
                    <a:pt x="1487" y="306"/>
                    <a:pt x="1510" y="298"/>
                    <a:pt x="1555" y="326"/>
                  </a:cubicBezTo>
                  <a:cubicBezTo>
                    <a:pt x="1600" y="354"/>
                    <a:pt x="1626" y="382"/>
                    <a:pt x="1668" y="424"/>
                  </a:cubicBezTo>
                  <a:cubicBezTo>
                    <a:pt x="1710" y="467"/>
                    <a:pt x="1733" y="490"/>
                    <a:pt x="1767" y="538"/>
                  </a:cubicBezTo>
                  <a:cubicBezTo>
                    <a:pt x="1801" y="586"/>
                    <a:pt x="1809" y="617"/>
                    <a:pt x="1837" y="665"/>
                  </a:cubicBezTo>
                  <a:cubicBezTo>
                    <a:pt x="1865" y="713"/>
                    <a:pt x="1885" y="733"/>
                    <a:pt x="1908" y="778"/>
                  </a:cubicBezTo>
                  <a:cubicBezTo>
                    <a:pt x="1931" y="823"/>
                    <a:pt x="1939" y="843"/>
                    <a:pt x="1950" y="891"/>
                  </a:cubicBezTo>
                  <a:cubicBezTo>
                    <a:pt x="1961" y="939"/>
                    <a:pt x="1970" y="970"/>
                    <a:pt x="1964" y="1018"/>
                  </a:cubicBezTo>
                  <a:cubicBezTo>
                    <a:pt x="1958" y="1066"/>
                    <a:pt x="1953" y="1097"/>
                    <a:pt x="1922" y="1131"/>
                  </a:cubicBezTo>
                  <a:cubicBezTo>
                    <a:pt x="1891" y="1165"/>
                    <a:pt x="1854" y="1174"/>
                    <a:pt x="1809" y="1188"/>
                  </a:cubicBezTo>
                  <a:cubicBezTo>
                    <a:pt x="1764" y="1202"/>
                    <a:pt x="1741" y="1199"/>
                    <a:pt x="1696" y="1202"/>
                  </a:cubicBezTo>
                  <a:cubicBezTo>
                    <a:pt x="1651" y="1205"/>
                    <a:pt x="1631" y="1202"/>
                    <a:pt x="1583" y="1202"/>
                  </a:cubicBezTo>
                  <a:cubicBezTo>
                    <a:pt x="1535" y="1202"/>
                    <a:pt x="1504" y="1202"/>
                    <a:pt x="1456" y="1202"/>
                  </a:cubicBezTo>
                  <a:cubicBezTo>
                    <a:pt x="1408" y="1202"/>
                    <a:pt x="1388" y="1202"/>
                    <a:pt x="1343" y="1202"/>
                  </a:cubicBezTo>
                  <a:cubicBezTo>
                    <a:pt x="1298" y="1202"/>
                    <a:pt x="1278" y="1202"/>
                    <a:pt x="1230" y="1202"/>
                  </a:cubicBezTo>
                  <a:cubicBezTo>
                    <a:pt x="1182" y="1202"/>
                    <a:pt x="1151" y="1202"/>
                    <a:pt x="1103" y="1202"/>
                  </a:cubicBezTo>
                  <a:cubicBezTo>
                    <a:pt x="1055" y="1202"/>
                    <a:pt x="1035" y="1202"/>
                    <a:pt x="990" y="1202"/>
                  </a:cubicBezTo>
                  <a:cubicBezTo>
                    <a:pt x="945" y="1202"/>
                    <a:pt x="925" y="1216"/>
                    <a:pt x="877" y="1202"/>
                  </a:cubicBezTo>
                  <a:cubicBezTo>
                    <a:pt x="829" y="1188"/>
                    <a:pt x="798" y="1154"/>
                    <a:pt x="750" y="1131"/>
                  </a:cubicBezTo>
                  <a:cubicBezTo>
                    <a:pt x="702" y="1108"/>
                    <a:pt x="682" y="1103"/>
                    <a:pt x="637" y="1089"/>
                  </a:cubicBezTo>
                  <a:cubicBezTo>
                    <a:pt x="592" y="1075"/>
                    <a:pt x="569" y="1081"/>
                    <a:pt x="524" y="1061"/>
                  </a:cubicBezTo>
                  <a:cubicBezTo>
                    <a:pt x="479" y="1041"/>
                    <a:pt x="457" y="1013"/>
                    <a:pt x="412" y="990"/>
                  </a:cubicBezTo>
                  <a:cubicBezTo>
                    <a:pt x="367" y="967"/>
                    <a:pt x="347" y="973"/>
                    <a:pt x="299" y="948"/>
                  </a:cubicBezTo>
                  <a:cubicBezTo>
                    <a:pt x="251" y="923"/>
                    <a:pt x="220" y="900"/>
                    <a:pt x="172" y="863"/>
                  </a:cubicBezTo>
                  <a:cubicBezTo>
                    <a:pt x="124" y="826"/>
                    <a:pt x="90" y="806"/>
                    <a:pt x="59" y="764"/>
                  </a:cubicBezTo>
                  <a:cubicBezTo>
                    <a:pt x="28" y="722"/>
                    <a:pt x="27" y="696"/>
                    <a:pt x="16" y="651"/>
                  </a:cubicBezTo>
                  <a:cubicBezTo>
                    <a:pt x="5" y="606"/>
                    <a:pt x="-4" y="586"/>
                    <a:pt x="2" y="538"/>
                  </a:cubicBezTo>
                  <a:cubicBezTo>
                    <a:pt x="8" y="490"/>
                    <a:pt x="24" y="459"/>
                    <a:pt x="44" y="410"/>
                  </a:cubicBezTo>
                  <a:cubicBezTo>
                    <a:pt x="64" y="362"/>
                    <a:pt x="73" y="345"/>
                    <a:pt x="101" y="297"/>
                  </a:cubicBezTo>
                  <a:cubicBezTo>
                    <a:pt x="129" y="249"/>
                    <a:pt x="163" y="218"/>
                    <a:pt x="186" y="170"/>
                  </a:cubicBezTo>
                  <a:cubicBezTo>
                    <a:pt x="209" y="122"/>
                    <a:pt x="226" y="34"/>
                    <a:pt x="230" y="1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 Box 10"/>
            <p:cNvSpPr txBox="1"/>
            <p:nvPr/>
          </p:nvSpPr>
          <p:spPr>
            <a:xfrm>
              <a:off x="12028" y="4035"/>
              <a:ext cx="2964" cy="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20,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6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999" y="6241"/>
              <a:ext cx="1923" cy="72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4"/>
            <p:cNvSpPr/>
            <p:nvPr/>
          </p:nvSpPr>
          <p:spPr>
            <a:xfrm>
              <a:off x="10953" y="6695"/>
              <a:ext cx="4500" cy="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 Box 11"/>
            <p:cNvSpPr txBox="1"/>
            <p:nvPr/>
          </p:nvSpPr>
          <p:spPr>
            <a:xfrm>
              <a:off x="10922" y="6735"/>
              <a:ext cx="4500" cy="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chemeClr val="bg1"/>
                  </a:solidFill>
                </a:rPr>
                <a:t>DODT </a:t>
              </a:r>
              <a:r>
                <a:rPr lang="zh-CN" altLang="en-US" b="1" dirty="0">
                  <a:solidFill>
                    <a:schemeClr val="bg1"/>
                  </a:solidFill>
                </a:rPr>
                <a:t>比 </a:t>
              </a:r>
              <a:r>
                <a:rPr lang="en-US" altLang="en-US" b="1" dirty="0">
                  <a:solidFill>
                    <a:schemeClr val="bg1"/>
                  </a:solidFill>
                </a:rPr>
                <a:t>AVOD </a:t>
              </a:r>
              <a:r>
                <a:rPr lang="zh-CN" altLang="en-US" b="1" dirty="0">
                  <a:solidFill>
                    <a:schemeClr val="bg1"/>
                  </a:solidFill>
                </a:rPr>
                <a:t>表现要好</a:t>
              </a:r>
              <a:endParaRPr lang="en-US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591310" y="1420495"/>
            <a:ext cx="9009380" cy="4017645"/>
            <a:chOff x="1900" y="3001"/>
            <a:chExt cx="14188" cy="6327"/>
          </a:xfrm>
        </p:grpSpPr>
        <p:pic>
          <p:nvPicPr>
            <p:cNvPr id="3" name="Picture 21" descr="WeChat Image_2019092123100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900" y="3001"/>
              <a:ext cx="14188" cy="6327"/>
            </a:xfrm>
            <a:prstGeom prst="rect">
              <a:avLst/>
            </a:prstGeom>
          </p:spPr>
        </p:pic>
        <p:sp>
          <p:nvSpPr>
            <p:cNvPr id="13" name="Text Box 12"/>
            <p:cNvSpPr txBox="1"/>
            <p:nvPr/>
          </p:nvSpPr>
          <p:spPr>
            <a:xfrm>
              <a:off x="11213" y="3274"/>
              <a:ext cx="309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 </a:t>
              </a:r>
              <a:r>
                <a:rPr lang="en-US" altLang="en-US" dirty="0">
                  <a:solidFill>
                    <a:schemeClr val="bg1"/>
                  </a:solidFill>
                </a:rPr>
                <a:t>18, </a:t>
              </a:r>
              <a:r>
                <a:rPr lang="zh-CN" altLang="en-US" dirty="0">
                  <a:solidFill>
                    <a:schemeClr val="bg1"/>
                  </a:solidFill>
                </a:rPr>
                <a:t>第 </a:t>
              </a:r>
              <a:r>
                <a:rPr lang="en-US" altLang="en-US" dirty="0">
                  <a:solidFill>
                    <a:schemeClr val="bg1"/>
                  </a:solidFill>
                </a:rPr>
                <a:t>153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504" y="4525"/>
              <a:ext cx="1081" cy="1322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872" y="7536"/>
              <a:ext cx="1263" cy="17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1"/>
            <p:cNvSpPr/>
            <p:nvPr/>
          </p:nvSpPr>
          <p:spPr>
            <a:xfrm>
              <a:off x="10605" y="7130"/>
              <a:ext cx="4547" cy="5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8"/>
            <p:cNvCxnSpPr/>
            <p:nvPr/>
          </p:nvCxnSpPr>
          <p:spPr>
            <a:xfrm>
              <a:off x="7436" y="5760"/>
              <a:ext cx="3005" cy="1683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9"/>
            <p:cNvCxnSpPr/>
            <p:nvPr/>
          </p:nvCxnSpPr>
          <p:spPr>
            <a:xfrm flipV="1">
              <a:off x="8037" y="7683"/>
              <a:ext cx="2404" cy="241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2"/>
            <p:cNvSpPr txBox="1"/>
            <p:nvPr/>
          </p:nvSpPr>
          <p:spPr>
            <a:xfrm>
              <a:off x="10605" y="7145"/>
              <a:ext cx="454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b="1" dirty="0">
                  <a:solidFill>
                    <a:schemeClr val="bg1"/>
                  </a:solidFill>
                </a:rPr>
                <a:t>DODT </a:t>
              </a:r>
              <a:r>
                <a:rPr lang="zh-CN" altLang="en-US" b="1" dirty="0">
                  <a:solidFill>
                    <a:schemeClr val="bg1"/>
                  </a:solidFill>
                </a:rPr>
                <a:t>在大步长下效果更好</a:t>
              </a:r>
              <a:endParaRPr lang="en-US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"/>
          <p:cNvGrpSpPr/>
          <p:nvPr/>
        </p:nvGrpSpPr>
        <p:grpSpPr>
          <a:xfrm>
            <a:off x="1592580" y="1353185"/>
            <a:ext cx="9006840" cy="4151376"/>
            <a:chOff x="1339215" y="2352040"/>
            <a:chExt cx="8948420" cy="3861435"/>
          </a:xfrm>
        </p:grpSpPr>
        <p:pic>
          <p:nvPicPr>
            <p:cNvPr id="12" name="Picture 14" descr="WeChat Image_2019092122543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339215" y="2352040"/>
              <a:ext cx="8948420" cy="3861435"/>
            </a:xfrm>
            <a:prstGeom prst="rect">
              <a:avLst/>
            </a:prstGeom>
          </p:spPr>
        </p:pic>
        <p:sp>
          <p:nvSpPr>
            <p:cNvPr id="22" name="Rectangle 18"/>
            <p:cNvSpPr/>
            <p:nvPr/>
          </p:nvSpPr>
          <p:spPr>
            <a:xfrm>
              <a:off x="6287134" y="4017011"/>
              <a:ext cx="3432175" cy="4279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8"/>
            <p:cNvGrpSpPr/>
            <p:nvPr/>
          </p:nvGrpSpPr>
          <p:grpSpPr>
            <a:xfrm>
              <a:off x="3830320" y="2519045"/>
              <a:ext cx="5822315" cy="1971040"/>
              <a:chOff x="6375" y="3940"/>
              <a:chExt cx="9169" cy="3104"/>
            </a:xfrm>
          </p:grpSpPr>
          <p:sp>
            <p:nvSpPr>
              <p:cNvPr id="24" name="Oval 2"/>
              <p:cNvSpPr/>
              <p:nvPr/>
            </p:nvSpPr>
            <p:spPr>
              <a:xfrm rot="1620000">
                <a:off x="7745" y="4201"/>
                <a:ext cx="961" cy="120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 Box 6"/>
              <p:cNvSpPr txBox="1"/>
              <p:nvPr/>
            </p:nvSpPr>
            <p:spPr>
              <a:xfrm>
                <a:off x="10348" y="6380"/>
                <a:ext cx="5196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轨迹延伸有助于提高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DODT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性能</a:t>
                </a:r>
                <a:endParaRPr lang="en-US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 Box 7"/>
              <p:cNvSpPr txBox="1"/>
              <p:nvPr/>
            </p:nvSpPr>
            <p:spPr>
              <a:xfrm>
                <a:off x="12038" y="3940"/>
                <a:ext cx="2906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</a:rPr>
                  <a:t>视频</a:t>
                </a:r>
                <a:r>
                  <a:rPr lang="en-US" altLang="en-US" dirty="0">
                    <a:solidFill>
                      <a:schemeClr val="bg1"/>
                    </a:solidFill>
                  </a:rPr>
                  <a:t> 4,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第</a:t>
                </a:r>
                <a:r>
                  <a:rPr lang="en-US" altLang="en-US" dirty="0">
                    <a:solidFill>
                      <a:schemeClr val="bg1"/>
                    </a:solidFill>
                  </a:rPr>
                  <a:t> 208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帧</a:t>
                </a:r>
                <a:endParaRPr lang="en-US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Oval 17"/>
              <p:cNvSpPr/>
              <p:nvPr/>
            </p:nvSpPr>
            <p:spPr>
              <a:xfrm rot="1020000">
                <a:off x="6375" y="5627"/>
                <a:ext cx="1056" cy="1417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8" name="Straight Arrow Connector 19"/>
            <p:cNvCxnSpPr/>
            <p:nvPr/>
          </p:nvCxnSpPr>
          <p:spPr>
            <a:xfrm>
              <a:off x="5104130" y="3429000"/>
              <a:ext cx="1144270" cy="83947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0"/>
            <p:cNvCxnSpPr/>
            <p:nvPr/>
          </p:nvCxnSpPr>
          <p:spPr>
            <a:xfrm>
              <a:off x="4569460" y="3963035"/>
              <a:ext cx="1602740" cy="381635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ual_track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1471930"/>
            <a:ext cx="12193270" cy="352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91310" y="187325"/>
            <a:ext cx="9023350" cy="6435725"/>
            <a:chOff x="1576" y="385"/>
            <a:chExt cx="14210" cy="10135"/>
          </a:xfrm>
        </p:grpSpPr>
        <p:pic>
          <p:nvPicPr>
            <p:cNvPr id="4" name="Picture 3" descr="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6" y="6230"/>
              <a:ext cx="14211" cy="4290"/>
            </a:xfrm>
            <a:prstGeom prst="rect">
              <a:avLst/>
            </a:prstGeom>
          </p:spPr>
        </p:pic>
        <p:pic>
          <p:nvPicPr>
            <p:cNvPr id="3" name="Picture 2" descr="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76" y="385"/>
              <a:ext cx="7201" cy="5770"/>
            </a:xfrm>
            <a:prstGeom prst="rect">
              <a:avLst/>
            </a:prstGeom>
          </p:spPr>
        </p:pic>
        <p:pic>
          <p:nvPicPr>
            <p:cNvPr id="7" name="Picture 6" descr="0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867" y="385"/>
              <a:ext cx="6899" cy="5769"/>
            </a:xfrm>
            <a:prstGeom prst="rect">
              <a:avLst/>
            </a:prstGeom>
          </p:spPr>
        </p:pic>
      </p:grpSp>
      <p:sp>
        <p:nvSpPr>
          <p:cNvPr id="10" name="Right Arrow 9"/>
          <p:cNvSpPr/>
          <p:nvPr/>
        </p:nvSpPr>
        <p:spPr>
          <a:xfrm rot="2340000">
            <a:off x="3329206" y="3724233"/>
            <a:ext cx="1097280" cy="3657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sp>
        <p:nvSpPr>
          <p:cNvPr id="11" name="Right Arrow 10"/>
          <p:cNvSpPr/>
          <p:nvPr/>
        </p:nvSpPr>
        <p:spPr>
          <a:xfrm rot="19260000" flipV="1">
            <a:off x="7862788" y="3724175"/>
            <a:ext cx="1097280" cy="3657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nap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255" y="194310"/>
            <a:ext cx="5779770" cy="3006090"/>
          </a:xfrm>
          <a:prstGeom prst="rect">
            <a:avLst/>
          </a:prstGeom>
        </p:spPr>
      </p:pic>
      <p:pic>
        <p:nvPicPr>
          <p:cNvPr id="8" name="Picture 7" descr="snapsho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65" y="3394710"/>
            <a:ext cx="5798185" cy="30156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69299D-CC89-4DD2-965C-7A51A9881ADB}"/>
              </a:ext>
            </a:extLst>
          </p:cNvPr>
          <p:cNvGrpSpPr/>
          <p:nvPr/>
        </p:nvGrpSpPr>
        <p:grpSpPr>
          <a:xfrm>
            <a:off x="2585244" y="1862931"/>
            <a:ext cx="7021512" cy="3132137"/>
            <a:chOff x="2585244" y="1862931"/>
            <a:chExt cx="7021512" cy="313213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1114F1-762C-46B6-978C-17F439662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4" t="6643" r="15297" b="40224"/>
            <a:stretch/>
          </p:blipFill>
          <p:spPr>
            <a:xfrm>
              <a:off x="2585244" y="1862931"/>
              <a:ext cx="7021512" cy="3132137"/>
            </a:xfrm>
            <a:prstGeom prst="rect">
              <a:avLst/>
            </a:prstGeom>
          </p:spPr>
        </p:pic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EE7B4D7C-86AB-442B-9F59-38895B4FFB4A}"/>
                </a:ext>
              </a:extLst>
            </p:cNvPr>
            <p:cNvSpPr txBox="1"/>
            <p:nvPr/>
          </p:nvSpPr>
          <p:spPr>
            <a:xfrm>
              <a:off x="7560401" y="1983796"/>
              <a:ext cx="1948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20,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18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59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A2C17CD-82C8-4E03-A9BE-2835E6CF3366}"/>
              </a:ext>
            </a:extLst>
          </p:cNvPr>
          <p:cNvGrpSpPr/>
          <p:nvPr/>
        </p:nvGrpSpPr>
        <p:grpSpPr>
          <a:xfrm>
            <a:off x="2585244" y="1862931"/>
            <a:ext cx="7021512" cy="3132137"/>
            <a:chOff x="2585244" y="1862931"/>
            <a:chExt cx="7021512" cy="313213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8950F13-465C-44CE-B8AB-A720541B2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5" t="6643" r="15296" b="40224"/>
            <a:stretch/>
          </p:blipFill>
          <p:spPr>
            <a:xfrm>
              <a:off x="2585244" y="1862931"/>
              <a:ext cx="7021512" cy="3132137"/>
            </a:xfrm>
            <a:prstGeom prst="rect">
              <a:avLst/>
            </a:prstGeom>
          </p:spPr>
        </p:pic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DA30455C-A695-4813-A988-9DCB56C8598B}"/>
                </a:ext>
              </a:extLst>
            </p:cNvPr>
            <p:cNvSpPr txBox="1"/>
            <p:nvPr/>
          </p:nvSpPr>
          <p:spPr>
            <a:xfrm>
              <a:off x="7560401" y="1983796"/>
              <a:ext cx="1948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20,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21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00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6FCED95-2E6C-42C2-B83E-E35A061059E9}"/>
              </a:ext>
            </a:extLst>
          </p:cNvPr>
          <p:cNvGrpSpPr/>
          <p:nvPr/>
        </p:nvGrpSpPr>
        <p:grpSpPr>
          <a:xfrm>
            <a:off x="2585244" y="1935652"/>
            <a:ext cx="7021512" cy="3132137"/>
            <a:chOff x="2585244" y="1935652"/>
            <a:chExt cx="7021512" cy="313213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9AFD123-6DB4-4532-B38F-8857601FE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5" t="6643" r="15296" b="40224"/>
            <a:stretch/>
          </p:blipFill>
          <p:spPr>
            <a:xfrm>
              <a:off x="2585244" y="1935652"/>
              <a:ext cx="7021512" cy="3132137"/>
            </a:xfrm>
            <a:prstGeom prst="rect">
              <a:avLst/>
            </a:prstGeom>
          </p:spPr>
        </p:pic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A8952D8D-8E02-4B29-B6DC-8C49FCF05C9C}"/>
                </a:ext>
              </a:extLst>
            </p:cNvPr>
            <p:cNvSpPr txBox="1"/>
            <p:nvPr/>
          </p:nvSpPr>
          <p:spPr>
            <a:xfrm>
              <a:off x="7560401" y="1983796"/>
              <a:ext cx="1948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20,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24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90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749733" y="731521"/>
            <a:ext cx="10692534" cy="5780860"/>
            <a:chOff x="749733" y="731521"/>
            <a:chExt cx="10692534" cy="5780860"/>
          </a:xfrm>
        </p:grpSpPr>
        <p:sp>
          <p:nvSpPr>
            <p:cNvPr id="4" name="Rounded Rectangle 3"/>
            <p:cNvSpPr/>
            <p:nvPr/>
          </p:nvSpPr>
          <p:spPr>
            <a:xfrm>
              <a:off x="4843116" y="73152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三维物体检测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99461" y="218821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基于图像数据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843116" y="218821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基于点云数据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314209" y="218821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基于融合数据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4" idx="2"/>
              <a:endCxn id="5" idx="0"/>
            </p:cNvCxnSpPr>
            <p:nvPr/>
          </p:nvCxnSpPr>
          <p:spPr>
            <a:xfrm flipH="1">
              <a:off x="2063490" y="1258233"/>
              <a:ext cx="3843655" cy="929978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4" idx="2"/>
              <a:endCxn id="6" idx="0"/>
            </p:cNvCxnSpPr>
            <p:nvPr/>
          </p:nvCxnSpPr>
          <p:spPr>
            <a:xfrm>
              <a:off x="5907145" y="1258233"/>
              <a:ext cx="0" cy="929978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2"/>
              <a:endCxn id="7" idx="0"/>
            </p:cNvCxnSpPr>
            <p:nvPr/>
          </p:nvCxnSpPr>
          <p:spPr>
            <a:xfrm>
              <a:off x="5907145" y="1258233"/>
              <a:ext cx="4471093" cy="929978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827228" y="3603276"/>
              <a:ext cx="963612" cy="46996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单目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340433" y="3603276"/>
              <a:ext cx="963612" cy="46996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双目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/>
            <p:cNvCxnSpPr>
              <a:stCxn id="5" idx="2"/>
              <a:endCxn id="11" idx="0"/>
            </p:cNvCxnSpPr>
            <p:nvPr/>
          </p:nvCxnSpPr>
          <p:spPr>
            <a:xfrm flipH="1">
              <a:off x="1309034" y="2714923"/>
              <a:ext cx="754456" cy="888353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2"/>
              <a:endCxn id="12" idx="0"/>
            </p:cNvCxnSpPr>
            <p:nvPr/>
          </p:nvCxnSpPr>
          <p:spPr>
            <a:xfrm>
              <a:off x="2063490" y="2714923"/>
              <a:ext cx="758749" cy="888353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3775136" y="3572093"/>
              <a:ext cx="1186923" cy="5407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基于点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85618" y="3572728"/>
              <a:ext cx="1512313" cy="5407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基于体素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608447" y="3572093"/>
              <a:ext cx="1482066" cy="5407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基于投影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6" idx="2"/>
              <a:endCxn id="15" idx="0"/>
            </p:cNvCxnSpPr>
            <p:nvPr/>
          </p:nvCxnSpPr>
          <p:spPr>
            <a:xfrm flipH="1">
              <a:off x="4368598" y="2714923"/>
              <a:ext cx="1538547" cy="857170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2"/>
              <a:endCxn id="16" idx="0"/>
            </p:cNvCxnSpPr>
            <p:nvPr/>
          </p:nvCxnSpPr>
          <p:spPr>
            <a:xfrm>
              <a:off x="5907145" y="2714923"/>
              <a:ext cx="334630" cy="857805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  <a:endCxn id="17" idx="0"/>
            </p:cNvCxnSpPr>
            <p:nvPr/>
          </p:nvCxnSpPr>
          <p:spPr>
            <a:xfrm>
              <a:off x="5907145" y="2714923"/>
              <a:ext cx="2442335" cy="857170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Box 25"/>
            <p:cNvSpPr txBox="1"/>
            <p:nvPr/>
          </p:nvSpPr>
          <p:spPr>
            <a:xfrm>
              <a:off x="749733" y="4752975"/>
              <a:ext cx="1031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Mono3D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GS3D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AM3D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2034973" y="4756150"/>
              <a:ext cx="1498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3DOP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Stereo-RCNN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Pseudo-LiDAR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3588818" y="4765675"/>
              <a:ext cx="1498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PointRCNN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STD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3DSSD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5460163" y="4758055"/>
              <a:ext cx="14986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3D FCN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Vote3Deep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VoxelNet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Part-A</a:t>
              </a:r>
              <a:r>
                <a:rPr lang="en-US" altLang="en-US" baseline="30000" dirty="0">
                  <a:cs typeface="Arial" panose="020B0604020202020204" pitchFamily="34" charset="0"/>
                </a:rPr>
                <a:t>2</a:t>
              </a:r>
              <a:r>
                <a:rPr lang="en-US" altLang="en-US" dirty="0">
                  <a:cs typeface="Arial" panose="020B0604020202020204" pitchFamily="34" charset="0"/>
                </a:rPr>
                <a:t>Net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PointPillar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7520103" y="4758055"/>
              <a:ext cx="17119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PIXOR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RT3D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Complex-YOLO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31" name="Text Box 30"/>
            <p:cNvSpPr txBox="1"/>
            <p:nvPr/>
          </p:nvSpPr>
          <p:spPr>
            <a:xfrm>
              <a:off x="9584488" y="4758055"/>
              <a:ext cx="17119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F-PointNet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PointFusion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ContFuse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MV3D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AVOD</a:t>
              </a: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4688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58823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0123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80203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9157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91087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Straight Arrow Connector 44"/>
            <p:cNvCxnSpPr>
              <a:stCxn id="11" idx="2"/>
              <a:endCxn id="32" idx="0"/>
            </p:cNvCxnSpPr>
            <p:nvPr/>
          </p:nvCxnSpPr>
          <p:spPr>
            <a:xfrm>
              <a:off x="1309034" y="4073236"/>
              <a:ext cx="5214" cy="61306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2" idx="2"/>
              <a:endCxn id="33" idx="0"/>
            </p:cNvCxnSpPr>
            <p:nvPr/>
          </p:nvCxnSpPr>
          <p:spPr>
            <a:xfrm>
              <a:off x="2822239" y="4073236"/>
              <a:ext cx="3944" cy="61306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5" idx="2"/>
              <a:endCxn id="34" idx="0"/>
            </p:cNvCxnSpPr>
            <p:nvPr/>
          </p:nvCxnSpPr>
          <p:spPr>
            <a:xfrm>
              <a:off x="4368598" y="4112875"/>
              <a:ext cx="0" cy="5734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6" idx="2"/>
              <a:endCxn id="35" idx="0"/>
            </p:cNvCxnSpPr>
            <p:nvPr/>
          </p:nvCxnSpPr>
          <p:spPr>
            <a:xfrm>
              <a:off x="6241775" y="4113510"/>
              <a:ext cx="5788" cy="5727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7" idx="2"/>
              <a:endCxn id="36" idx="0"/>
            </p:cNvCxnSpPr>
            <p:nvPr/>
          </p:nvCxnSpPr>
          <p:spPr>
            <a:xfrm>
              <a:off x="8349480" y="4112875"/>
              <a:ext cx="9458" cy="5734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7" idx="2"/>
              <a:endCxn id="39" idx="0"/>
            </p:cNvCxnSpPr>
            <p:nvPr/>
          </p:nvCxnSpPr>
          <p:spPr>
            <a:xfrm>
              <a:off x="10378238" y="2714923"/>
              <a:ext cx="0" cy="19713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A687BEC-5750-44A9-B4EF-3E67FE301BD1}"/>
              </a:ext>
            </a:extLst>
          </p:cNvPr>
          <p:cNvGrpSpPr/>
          <p:nvPr/>
        </p:nvGrpSpPr>
        <p:grpSpPr>
          <a:xfrm>
            <a:off x="2585244" y="1587683"/>
            <a:ext cx="7021512" cy="3682633"/>
            <a:chOff x="2585244" y="1587683"/>
            <a:chExt cx="7021512" cy="368263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C0950DF-8EBB-49A2-84C9-92D8C8D8E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73" t="6464" r="15299" b="31691"/>
            <a:stretch/>
          </p:blipFill>
          <p:spPr>
            <a:xfrm>
              <a:off x="2585244" y="1587683"/>
              <a:ext cx="7021512" cy="3682633"/>
            </a:xfrm>
            <a:prstGeom prst="rect">
              <a:avLst/>
            </a:prstGeom>
          </p:spPr>
        </p:pic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60228FD2-7F46-4ED5-82C7-AC882494CFF6}"/>
                </a:ext>
              </a:extLst>
            </p:cNvPr>
            <p:cNvSpPr txBox="1"/>
            <p:nvPr/>
          </p:nvSpPr>
          <p:spPr>
            <a:xfrm>
              <a:off x="7403952" y="1772780"/>
              <a:ext cx="2047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18,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150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47482DA-F644-4529-82E5-CBED39B4B397}"/>
              </a:ext>
            </a:extLst>
          </p:cNvPr>
          <p:cNvGrpSpPr/>
          <p:nvPr/>
        </p:nvGrpSpPr>
        <p:grpSpPr>
          <a:xfrm>
            <a:off x="2585244" y="1597466"/>
            <a:ext cx="7021512" cy="3663067"/>
            <a:chOff x="2585244" y="1597466"/>
            <a:chExt cx="7021512" cy="366306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CD8265F-9759-43FA-9D6B-46FF920D4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73" t="6464" r="15299" b="32020"/>
            <a:stretch/>
          </p:blipFill>
          <p:spPr>
            <a:xfrm>
              <a:off x="2585244" y="1597466"/>
              <a:ext cx="7021512" cy="3663067"/>
            </a:xfrm>
            <a:prstGeom prst="rect">
              <a:avLst/>
            </a:prstGeom>
          </p:spPr>
        </p:pic>
        <p:sp>
          <p:nvSpPr>
            <p:cNvPr id="5" name="Text Box 10">
              <a:extLst>
                <a:ext uri="{FF2B5EF4-FFF2-40B4-BE49-F238E27FC236}">
                  <a16:creationId xmlns:a16="http://schemas.microsoft.com/office/drawing/2014/main" id="{58A781BE-BAE8-4792-AD93-A4744B2EE2CE}"/>
                </a:ext>
              </a:extLst>
            </p:cNvPr>
            <p:cNvSpPr txBox="1"/>
            <p:nvPr/>
          </p:nvSpPr>
          <p:spPr>
            <a:xfrm>
              <a:off x="7403952" y="1772780"/>
              <a:ext cx="2047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18,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153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741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A20DBE-7C57-46A6-AE93-3B85D4C638CE}"/>
              </a:ext>
            </a:extLst>
          </p:cNvPr>
          <p:cNvGrpSpPr/>
          <p:nvPr/>
        </p:nvGrpSpPr>
        <p:grpSpPr>
          <a:xfrm>
            <a:off x="2585244" y="1593056"/>
            <a:ext cx="7021512" cy="3671887"/>
            <a:chOff x="2585244" y="1593056"/>
            <a:chExt cx="7021512" cy="367188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E7B3B4A-9B3D-4AA2-8283-D5806317D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73" t="6464" r="15299" b="31872"/>
            <a:stretch/>
          </p:blipFill>
          <p:spPr>
            <a:xfrm>
              <a:off x="2585244" y="1593056"/>
              <a:ext cx="7021512" cy="3671887"/>
            </a:xfrm>
            <a:prstGeom prst="rect">
              <a:avLst/>
            </a:prstGeom>
          </p:spPr>
        </p:pic>
        <p:sp>
          <p:nvSpPr>
            <p:cNvPr id="5" name="Text Box 10">
              <a:extLst>
                <a:ext uri="{FF2B5EF4-FFF2-40B4-BE49-F238E27FC236}">
                  <a16:creationId xmlns:a16="http://schemas.microsoft.com/office/drawing/2014/main" id="{381F672A-EE2A-45DD-A8E7-7D02B97C4CE0}"/>
                </a:ext>
              </a:extLst>
            </p:cNvPr>
            <p:cNvSpPr txBox="1"/>
            <p:nvPr/>
          </p:nvSpPr>
          <p:spPr>
            <a:xfrm>
              <a:off x="7403952" y="1772780"/>
              <a:ext cx="2047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18,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156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9894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AC602A5-12AE-4F8D-9BC5-D4CD70A08A3D}"/>
              </a:ext>
            </a:extLst>
          </p:cNvPr>
          <p:cNvGrpSpPr/>
          <p:nvPr/>
        </p:nvGrpSpPr>
        <p:grpSpPr>
          <a:xfrm>
            <a:off x="2585244" y="1862931"/>
            <a:ext cx="7021512" cy="3132137"/>
            <a:chOff x="2585244" y="1862931"/>
            <a:chExt cx="7021512" cy="313213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018F0E0-7F1A-40F2-A652-7B0738FB7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8" t="5742" r="14724" b="40785"/>
            <a:stretch/>
          </p:blipFill>
          <p:spPr>
            <a:xfrm>
              <a:off x="2585244" y="1862931"/>
              <a:ext cx="7021512" cy="3132137"/>
            </a:xfrm>
            <a:prstGeom prst="rect">
              <a:avLst/>
            </a:prstGeom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AB6A0372-D396-4F1C-BC3B-56A54D6B425E}"/>
                </a:ext>
              </a:extLst>
            </p:cNvPr>
            <p:cNvSpPr txBox="1"/>
            <p:nvPr/>
          </p:nvSpPr>
          <p:spPr>
            <a:xfrm>
              <a:off x="7518252" y="1992588"/>
              <a:ext cx="194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20,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30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572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8C80DF4-B3D7-4309-AEA1-A2C58A9F3C9D}"/>
              </a:ext>
            </a:extLst>
          </p:cNvPr>
          <p:cNvGrpSpPr/>
          <p:nvPr/>
        </p:nvGrpSpPr>
        <p:grpSpPr>
          <a:xfrm>
            <a:off x="2585244" y="1862931"/>
            <a:ext cx="7021512" cy="3132137"/>
            <a:chOff x="2585244" y="1862931"/>
            <a:chExt cx="7021512" cy="313213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C44A67-7D88-4045-B33A-C6DC555CD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8" t="5743" r="14724" b="40784"/>
            <a:stretch/>
          </p:blipFill>
          <p:spPr>
            <a:xfrm>
              <a:off x="2585244" y="1862931"/>
              <a:ext cx="7021512" cy="3132137"/>
            </a:xfrm>
            <a:prstGeom prst="rect">
              <a:avLst/>
            </a:prstGeom>
          </p:spPr>
        </p:pic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83CD970B-B1DF-4DC2-AE1C-2D6E575D7337}"/>
                </a:ext>
              </a:extLst>
            </p:cNvPr>
            <p:cNvSpPr txBox="1"/>
            <p:nvPr/>
          </p:nvSpPr>
          <p:spPr>
            <a:xfrm>
              <a:off x="7518252" y="1992588"/>
              <a:ext cx="194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20,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33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059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D7112B1-1A94-4D82-A517-C77E0E68CA47}"/>
              </a:ext>
            </a:extLst>
          </p:cNvPr>
          <p:cNvGrpSpPr/>
          <p:nvPr/>
        </p:nvGrpSpPr>
        <p:grpSpPr>
          <a:xfrm>
            <a:off x="2585244" y="1862931"/>
            <a:ext cx="7021512" cy="3132137"/>
            <a:chOff x="2585244" y="1862931"/>
            <a:chExt cx="7021512" cy="313213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FC53C95-1F44-45FC-B5DC-E27A50F553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8" t="5743" r="14724" b="40784"/>
            <a:stretch/>
          </p:blipFill>
          <p:spPr>
            <a:xfrm>
              <a:off x="2585244" y="1862931"/>
              <a:ext cx="7021512" cy="3132137"/>
            </a:xfrm>
            <a:prstGeom prst="rect">
              <a:avLst/>
            </a:prstGeom>
          </p:spPr>
        </p:pic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396B4E81-9E0F-4C14-853E-FAD3245C59B4}"/>
                </a:ext>
              </a:extLst>
            </p:cNvPr>
            <p:cNvSpPr txBox="1"/>
            <p:nvPr/>
          </p:nvSpPr>
          <p:spPr>
            <a:xfrm>
              <a:off x="7518252" y="1992588"/>
              <a:ext cx="1942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20,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36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1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组合 1063"/>
          <p:cNvGrpSpPr/>
          <p:nvPr/>
        </p:nvGrpSpPr>
        <p:grpSpPr>
          <a:xfrm>
            <a:off x="1103708" y="1396208"/>
            <a:ext cx="9266641" cy="4122333"/>
            <a:chOff x="1103708" y="1396208"/>
            <a:chExt cx="9266641" cy="4122333"/>
          </a:xfrm>
        </p:grpSpPr>
        <p:grpSp>
          <p:nvGrpSpPr>
            <p:cNvPr id="8" name="组合 7"/>
            <p:cNvGrpSpPr/>
            <p:nvPr/>
          </p:nvGrpSpPr>
          <p:grpSpPr>
            <a:xfrm>
              <a:off x="1103708" y="2198171"/>
              <a:ext cx="3202782" cy="2319337"/>
              <a:chOff x="85725" y="2231231"/>
              <a:chExt cx="3202782" cy="2319337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85725" y="2231231"/>
                <a:ext cx="3202782" cy="2319337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395287" y="2990532"/>
                <a:ext cx="1019175" cy="10575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513284" y="2269331"/>
                <a:ext cx="1676400" cy="21437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600200" y="2371406"/>
                <a:ext cx="1019175" cy="10575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086347" y="1838125"/>
              <a:ext cx="850109" cy="3208498"/>
              <a:chOff x="4076697" y="2195035"/>
              <a:chExt cx="850109" cy="320849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076697" y="4550887"/>
                <a:ext cx="850108" cy="852646"/>
                <a:chOff x="1513284" y="2269331"/>
                <a:chExt cx="1676401" cy="2143763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/>
                <a:stretch>
                  <a:fillRect/>
                </a:stretch>
              </p:blipFill>
              <p:spPr>
                <a:xfrm>
                  <a:off x="1513285" y="2288382"/>
                  <a:ext cx="1676400" cy="2124712"/>
                </a:xfrm>
                <a:prstGeom prst="rect">
                  <a:avLst/>
                </a:prstGeom>
              </p:spPr>
            </p:pic>
            <p:sp>
              <p:nvSpPr>
                <p:cNvPr id="16" name="矩形 15"/>
                <p:cNvSpPr/>
                <p:nvPr/>
              </p:nvSpPr>
              <p:spPr>
                <a:xfrm>
                  <a:off x="1513284" y="2269331"/>
                  <a:ext cx="1676400" cy="214376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4076697" y="2195035"/>
                <a:ext cx="850108" cy="852646"/>
                <a:chOff x="1600200" y="2371406"/>
                <a:chExt cx="1019175" cy="1057593"/>
              </a:xfrm>
            </p:grpSpPr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 rotWithShape="1">
                <a:blip r:embed="rId4" cstate="print"/>
                <a:srcRect/>
                <a:stretch>
                  <a:fillRect/>
                </a:stretch>
              </p:blipFill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</p:spPr>
            </p:pic>
            <p:sp>
              <p:nvSpPr>
                <p:cNvPr id="22" name="矩形 21"/>
                <p:cNvSpPr/>
                <p:nvPr/>
              </p:nvSpPr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4076697" y="3355102"/>
                <a:ext cx="850109" cy="852646"/>
                <a:chOff x="395287" y="2990532"/>
                <a:chExt cx="1019175" cy="1057593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5" cstate="print"/>
                <a:srcRect/>
                <a:stretch>
                  <a:fillRect/>
                </a:stretch>
              </p:blipFill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</p:spPr>
            </p:pic>
            <p:sp>
              <p:nvSpPr>
                <p:cNvPr id="27" name="矩形 26"/>
                <p:cNvSpPr/>
                <p:nvPr/>
              </p:nvSpPr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29" name="直接箭头连接符 28"/>
            <p:cNvCxnSpPr>
              <a:endCxn id="22" idx="1"/>
            </p:cNvCxnSpPr>
            <p:nvPr/>
          </p:nvCxnSpPr>
          <p:spPr>
            <a:xfrm flipV="1">
              <a:off x="3467100" y="2264448"/>
              <a:ext cx="1619247" cy="426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endCxn id="27" idx="1"/>
            </p:cNvCxnSpPr>
            <p:nvPr/>
          </p:nvCxnSpPr>
          <p:spPr>
            <a:xfrm flipV="1">
              <a:off x="2200275" y="3424515"/>
              <a:ext cx="2886072" cy="2190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endCxn id="16" idx="1"/>
            </p:cNvCxnSpPr>
            <p:nvPr/>
          </p:nvCxnSpPr>
          <p:spPr>
            <a:xfrm>
              <a:off x="3810000" y="3914813"/>
              <a:ext cx="1276347" cy="7054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6671071" y="1947075"/>
              <a:ext cx="1453754" cy="628091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6695483" y="3110509"/>
              <a:ext cx="1453753" cy="628012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6695484" y="4303506"/>
              <a:ext cx="1453752" cy="628013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</a:p>
          </p:txBody>
        </p:sp>
        <p:cxnSp>
          <p:nvCxnSpPr>
            <p:cNvPr id="37" name="直接箭头连接符 36"/>
            <p:cNvCxnSpPr>
              <a:stCxn id="22" idx="3"/>
              <a:endCxn id="35" idx="1"/>
            </p:cNvCxnSpPr>
            <p:nvPr/>
          </p:nvCxnSpPr>
          <p:spPr>
            <a:xfrm flipV="1">
              <a:off x="5936455" y="2261121"/>
              <a:ext cx="734616" cy="33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27" idx="3"/>
              <a:endCxn id="40" idx="1"/>
            </p:cNvCxnSpPr>
            <p:nvPr/>
          </p:nvCxnSpPr>
          <p:spPr>
            <a:xfrm>
              <a:off x="5936456" y="3424515"/>
              <a:ext cx="7590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16" idx="3"/>
              <a:endCxn id="41" idx="1"/>
            </p:cNvCxnSpPr>
            <p:nvPr/>
          </p:nvCxnSpPr>
          <p:spPr>
            <a:xfrm flipV="1">
              <a:off x="5936454" y="4617513"/>
              <a:ext cx="759030" cy="2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9142812" y="1396208"/>
              <a:ext cx="1219200" cy="1178958"/>
              <a:chOff x="7675962" y="1668779"/>
              <a:chExt cx="1219200" cy="1178958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675962" y="1668779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SVMs</a:t>
                </a:r>
                <a:endParaRPr lang="zh-CN" altLang="en-US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75962" y="2321481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Bbox </a:t>
                </a:r>
                <a:r>
                  <a:rPr lang="zh-CN" altLang="en-US" dirty="0"/>
                  <a:t>回归</a:t>
                </a: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9151149" y="2867142"/>
              <a:ext cx="1219200" cy="1178958"/>
              <a:chOff x="7675962" y="1868723"/>
              <a:chExt cx="1219200" cy="1178958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7675962" y="1868723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SVMs</a:t>
                </a:r>
                <a:endParaRPr lang="zh-CN" altLang="en-US" dirty="0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75962" y="2521425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Bbox </a:t>
                </a:r>
                <a:r>
                  <a:rPr lang="zh-CN" altLang="en-US" dirty="0"/>
                  <a:t>回归</a:t>
                </a: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9151149" y="4338076"/>
              <a:ext cx="1219200" cy="1180465"/>
              <a:chOff x="7675962" y="1668779"/>
              <a:chExt cx="1219200" cy="118046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7675962" y="1668779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SVMs</a:t>
                </a:r>
                <a:endParaRPr lang="zh-CN" altLang="en-US" dirty="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675962" y="2322988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Bbox </a:t>
                </a:r>
                <a:r>
                  <a:rPr lang="zh-CN" altLang="en-US" dirty="0"/>
                  <a:t>回归</a:t>
                </a:r>
              </a:p>
            </p:txBody>
          </p:sp>
        </p:grpSp>
        <p:cxnSp>
          <p:nvCxnSpPr>
            <p:cNvPr id="52" name="直接箭头连接符 51"/>
            <p:cNvCxnSpPr>
              <a:stCxn id="35" idx="3"/>
              <a:endCxn id="48" idx="1"/>
            </p:cNvCxnSpPr>
            <p:nvPr/>
          </p:nvCxnSpPr>
          <p:spPr>
            <a:xfrm flipV="1">
              <a:off x="8124825" y="1659336"/>
              <a:ext cx="1017987" cy="6017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35" idx="3"/>
              <a:endCxn id="51" idx="1"/>
            </p:cNvCxnSpPr>
            <p:nvPr/>
          </p:nvCxnSpPr>
          <p:spPr>
            <a:xfrm>
              <a:off x="8124825" y="2261121"/>
              <a:ext cx="1017987" cy="50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40" idx="3"/>
              <a:endCxn id="54" idx="1"/>
            </p:cNvCxnSpPr>
            <p:nvPr/>
          </p:nvCxnSpPr>
          <p:spPr>
            <a:xfrm flipV="1">
              <a:off x="8149236" y="3130270"/>
              <a:ext cx="1001913" cy="2942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箭头连接符 1023"/>
            <p:cNvCxnSpPr>
              <a:stCxn id="40" idx="3"/>
              <a:endCxn id="55" idx="1"/>
            </p:cNvCxnSpPr>
            <p:nvPr/>
          </p:nvCxnSpPr>
          <p:spPr>
            <a:xfrm>
              <a:off x="8149236" y="3424515"/>
              <a:ext cx="1001913" cy="358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接箭头连接符 1026"/>
            <p:cNvCxnSpPr>
              <a:stCxn id="41" idx="3"/>
              <a:endCxn id="57" idx="1"/>
            </p:cNvCxnSpPr>
            <p:nvPr/>
          </p:nvCxnSpPr>
          <p:spPr>
            <a:xfrm flipV="1">
              <a:off x="8149236" y="4601204"/>
              <a:ext cx="1001913" cy="16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接箭头连接符 1028"/>
            <p:cNvCxnSpPr>
              <a:stCxn id="41" idx="3"/>
              <a:endCxn id="58" idx="1"/>
            </p:cNvCxnSpPr>
            <p:nvPr/>
          </p:nvCxnSpPr>
          <p:spPr>
            <a:xfrm>
              <a:off x="8149236" y="4617513"/>
              <a:ext cx="1001913" cy="6379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141683" y="1300163"/>
            <a:ext cx="11718134" cy="3770508"/>
            <a:chOff x="179783" y="1109663"/>
            <a:chExt cx="11718134" cy="377050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79783" y="1109663"/>
              <a:ext cx="3202782" cy="2319337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4098592" y="1792006"/>
              <a:ext cx="1464129" cy="954650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458448" y="1562098"/>
              <a:ext cx="1439469" cy="1414466"/>
              <a:chOff x="7675961" y="1668779"/>
              <a:chExt cx="1439469" cy="1414466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675962" y="1668779"/>
                <a:ext cx="1439468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Softmax</a:t>
                </a:r>
                <a:endParaRPr lang="zh-CN" altLang="en-US" sz="2000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75961" y="2556989"/>
                <a:ext cx="1439439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Bbox </a:t>
                </a:r>
                <a:r>
                  <a:rPr lang="zh-CN" altLang="en-US" sz="2000" dirty="0"/>
                  <a:t>回归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696929" y="3070506"/>
              <a:ext cx="2515509" cy="1809665"/>
              <a:chOff x="3743325" y="3810000"/>
              <a:chExt cx="3190875" cy="229552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3743325" y="3810000"/>
                <a:ext cx="3190875" cy="2295525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060028" y="3845996"/>
                <a:ext cx="2794397" cy="2143762"/>
                <a:chOff x="395287" y="2269331"/>
                <a:chExt cx="2794397" cy="2143762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513284" y="2269331"/>
                  <a:ext cx="1676400" cy="214376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5" name="直接箭头连接符 4"/>
            <p:cNvCxnSpPr>
              <a:stCxn id="6" idx="3"/>
              <a:endCxn id="35" idx="1"/>
            </p:cNvCxnSpPr>
            <p:nvPr/>
          </p:nvCxnSpPr>
          <p:spPr>
            <a:xfrm flipV="1">
              <a:off x="3382565" y="2269331"/>
              <a:ext cx="71602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35" idx="2"/>
              <a:endCxn id="2" idx="1"/>
            </p:cNvCxnSpPr>
            <p:nvPr/>
          </p:nvCxnSpPr>
          <p:spPr>
            <a:xfrm>
              <a:off x="4830657" y="2746656"/>
              <a:ext cx="866272" cy="12286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6116484" y="1945481"/>
              <a:ext cx="167640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RoI </a:t>
              </a:r>
              <a:r>
                <a:rPr lang="zh-CN" altLang="en-US" sz="2000" dirty="0">
                  <a:solidFill>
                    <a:schemeClr val="tx1"/>
                  </a:solidFill>
                </a:rPr>
                <a:t>池化层</a:t>
              </a:r>
            </a:p>
          </p:txBody>
        </p:sp>
        <p:cxnSp>
          <p:nvCxnSpPr>
            <p:cNvPr id="34" name="直接箭头连接符 33"/>
            <p:cNvCxnSpPr>
              <a:stCxn id="2" idx="0"/>
              <a:endCxn id="17" idx="2"/>
            </p:cNvCxnSpPr>
            <p:nvPr/>
          </p:nvCxnSpPr>
          <p:spPr>
            <a:xfrm flipV="1">
              <a:off x="6954684" y="2593181"/>
              <a:ext cx="1" cy="477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35" idx="3"/>
              <a:endCxn id="17" idx="1"/>
            </p:cNvCxnSpPr>
            <p:nvPr/>
          </p:nvCxnSpPr>
          <p:spPr>
            <a:xfrm>
              <a:off x="5562721" y="2269331"/>
              <a:ext cx="5537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8179558" y="1945481"/>
              <a:ext cx="172644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密集特征向量</a:t>
              </a:r>
            </a:p>
          </p:txBody>
        </p:sp>
        <p:cxnSp>
          <p:nvCxnSpPr>
            <p:cNvPr id="65" name="直接箭头连接符 64"/>
            <p:cNvCxnSpPr>
              <a:stCxn id="69" idx="3"/>
              <a:endCxn id="48" idx="1"/>
            </p:cNvCxnSpPr>
            <p:nvPr/>
          </p:nvCxnSpPr>
          <p:spPr>
            <a:xfrm flipV="1">
              <a:off x="9905999" y="1825226"/>
              <a:ext cx="552450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9" idx="3"/>
              <a:endCxn id="51" idx="1"/>
            </p:cNvCxnSpPr>
            <p:nvPr/>
          </p:nvCxnSpPr>
          <p:spPr>
            <a:xfrm>
              <a:off x="9905999" y="2269331"/>
              <a:ext cx="552449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17" idx="3"/>
              <a:endCxn id="69" idx="1"/>
            </p:cNvCxnSpPr>
            <p:nvPr/>
          </p:nvCxnSpPr>
          <p:spPr>
            <a:xfrm>
              <a:off x="7792885" y="2269331"/>
              <a:ext cx="3866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8423460" y="373036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Selective Search </a:t>
              </a:r>
            </a:p>
            <a:p>
              <a:pPr algn="ctr"/>
              <a:r>
                <a:rPr lang="zh-CN" altLang="en-US" sz="2000" dirty="0"/>
                <a:t>算法提取的候选框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41683" y="1300163"/>
            <a:ext cx="11718134" cy="4694613"/>
            <a:chOff x="141683" y="1300163"/>
            <a:chExt cx="11718134" cy="4694613"/>
          </a:xfrm>
        </p:grpSpPr>
        <p:sp>
          <p:nvSpPr>
            <p:cNvPr id="26" name="矩形 25"/>
            <p:cNvSpPr/>
            <p:nvPr/>
          </p:nvSpPr>
          <p:spPr>
            <a:xfrm>
              <a:off x="3444668" y="3490913"/>
              <a:ext cx="7704771" cy="2503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41683" y="1300163"/>
              <a:ext cx="3202782" cy="2319337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4060492" y="1982506"/>
              <a:ext cx="1464129" cy="954650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420348" y="1752598"/>
              <a:ext cx="1439469" cy="1414466"/>
              <a:chOff x="7675961" y="1668779"/>
              <a:chExt cx="1439469" cy="1414466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675962" y="1668779"/>
                <a:ext cx="1439468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Softmax</a:t>
                </a:r>
                <a:endParaRPr lang="zh-CN" altLang="en-US" sz="2000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75961" y="2556989"/>
                <a:ext cx="1439439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Bbox </a:t>
                </a:r>
                <a:r>
                  <a:rPr lang="zh-CN" altLang="en-US" sz="2000" dirty="0"/>
                  <a:t>回归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3555281" y="3680106"/>
              <a:ext cx="2515509" cy="1809665"/>
              <a:chOff x="3743325" y="3810000"/>
              <a:chExt cx="3190875" cy="229552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3743325" y="3810000"/>
                <a:ext cx="3190875" cy="2295525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060028" y="3845996"/>
                <a:ext cx="2794397" cy="2143762"/>
                <a:chOff x="395287" y="2269331"/>
                <a:chExt cx="2794397" cy="2143762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513284" y="2269331"/>
                  <a:ext cx="1676400" cy="214376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5" name="直接箭头连接符 4"/>
            <p:cNvCxnSpPr>
              <a:stCxn id="6" idx="3"/>
              <a:endCxn id="35" idx="1"/>
            </p:cNvCxnSpPr>
            <p:nvPr/>
          </p:nvCxnSpPr>
          <p:spPr>
            <a:xfrm flipV="1">
              <a:off x="3344465" y="2459831"/>
              <a:ext cx="71602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6078384" y="2135981"/>
              <a:ext cx="167640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RoI </a:t>
              </a:r>
              <a:r>
                <a:rPr lang="zh-CN" altLang="en-US" sz="2000" dirty="0">
                  <a:solidFill>
                    <a:schemeClr val="tx1"/>
                  </a:solidFill>
                </a:rPr>
                <a:t>池化层</a:t>
              </a:r>
            </a:p>
          </p:txBody>
        </p:sp>
        <p:cxnSp>
          <p:nvCxnSpPr>
            <p:cNvPr id="63" name="直接箭头连接符 62"/>
            <p:cNvCxnSpPr>
              <a:stCxn id="35" idx="3"/>
              <a:endCxn id="17" idx="1"/>
            </p:cNvCxnSpPr>
            <p:nvPr/>
          </p:nvCxnSpPr>
          <p:spPr>
            <a:xfrm>
              <a:off x="5524621" y="2459831"/>
              <a:ext cx="5537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8141458" y="2135981"/>
              <a:ext cx="172644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密集特征向量</a:t>
              </a:r>
            </a:p>
          </p:txBody>
        </p:sp>
        <p:cxnSp>
          <p:nvCxnSpPr>
            <p:cNvPr id="65" name="直接箭头连接符 64"/>
            <p:cNvCxnSpPr>
              <a:stCxn id="69" idx="3"/>
              <a:endCxn id="48" idx="1"/>
            </p:cNvCxnSpPr>
            <p:nvPr/>
          </p:nvCxnSpPr>
          <p:spPr>
            <a:xfrm flipV="1">
              <a:off x="9867899" y="2015726"/>
              <a:ext cx="552450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9" idx="3"/>
              <a:endCxn id="51" idx="1"/>
            </p:cNvCxnSpPr>
            <p:nvPr/>
          </p:nvCxnSpPr>
          <p:spPr>
            <a:xfrm>
              <a:off x="9867899" y="2459831"/>
              <a:ext cx="552449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17" idx="3"/>
              <a:endCxn id="69" idx="1"/>
            </p:cNvCxnSpPr>
            <p:nvPr/>
          </p:nvCxnSpPr>
          <p:spPr>
            <a:xfrm>
              <a:off x="7754785" y="2459831"/>
              <a:ext cx="3866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6531732" y="4263448"/>
              <a:ext cx="167640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148164" y="3788953"/>
              <a:ext cx="1676401" cy="1503218"/>
              <a:chOff x="7675961" y="1668779"/>
              <a:chExt cx="1439469" cy="141446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0" name="矩形 29"/>
              <p:cNvSpPr/>
              <p:nvPr/>
            </p:nvSpPr>
            <p:spPr>
              <a:xfrm>
                <a:off x="7675962" y="1668779"/>
                <a:ext cx="1439468" cy="5262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候选框回归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7675961" y="2556989"/>
                <a:ext cx="1439439" cy="5262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Softmax</a:t>
                </a:r>
                <a:endParaRPr lang="zh-CN" altLang="en-US" sz="2000" dirty="0"/>
              </a:p>
            </p:txBody>
          </p:sp>
        </p:grpSp>
        <p:cxnSp>
          <p:nvCxnSpPr>
            <p:cNvPr id="9" name="直接箭头连接符 8"/>
            <p:cNvCxnSpPr>
              <a:stCxn id="35" idx="2"/>
            </p:cNvCxnSpPr>
            <p:nvPr/>
          </p:nvCxnSpPr>
          <p:spPr>
            <a:xfrm flipH="1">
              <a:off x="4792556" y="2937156"/>
              <a:ext cx="1" cy="742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2" idx="3"/>
              <a:endCxn id="28" idx="1"/>
            </p:cNvCxnSpPr>
            <p:nvPr/>
          </p:nvCxnSpPr>
          <p:spPr>
            <a:xfrm>
              <a:off x="6070790" y="4584939"/>
              <a:ext cx="460942" cy="23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28" idx="3"/>
              <a:endCxn id="30" idx="1"/>
            </p:cNvCxnSpPr>
            <p:nvPr/>
          </p:nvCxnSpPr>
          <p:spPr>
            <a:xfrm flipV="1">
              <a:off x="8208133" y="4068591"/>
              <a:ext cx="940032" cy="518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28" idx="3"/>
              <a:endCxn id="31" idx="1"/>
            </p:cNvCxnSpPr>
            <p:nvPr/>
          </p:nvCxnSpPr>
          <p:spPr>
            <a:xfrm>
              <a:off x="8208133" y="4587298"/>
              <a:ext cx="940031" cy="425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肘形 24"/>
            <p:cNvCxnSpPr>
              <a:stCxn id="30" idx="0"/>
              <a:endCxn id="17" idx="2"/>
            </p:cNvCxnSpPr>
            <p:nvPr/>
          </p:nvCxnSpPr>
          <p:spPr>
            <a:xfrm rot="16200000" flipV="1">
              <a:off x="7948839" y="1751427"/>
              <a:ext cx="1005272" cy="306978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301261" y="5503379"/>
              <a:ext cx="2674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区域提取网络（</a:t>
              </a:r>
              <a:r>
                <a:rPr lang="en-US" altLang="zh-CN" sz="2000" b="1" dirty="0"/>
                <a:t>RPN</a:t>
              </a:r>
              <a:r>
                <a:rPr lang="zh-CN" altLang="en-US" sz="2000" b="1" dirty="0"/>
                <a:t>）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2483029" y="1096376"/>
            <a:ext cx="7225942" cy="4917499"/>
            <a:chOff x="1874262" y="1134476"/>
            <a:chExt cx="7225942" cy="4917499"/>
          </a:xfrm>
        </p:grpSpPr>
        <p:grpSp>
          <p:nvGrpSpPr>
            <p:cNvPr id="44" name="组合 43"/>
            <p:cNvGrpSpPr/>
            <p:nvPr/>
          </p:nvGrpSpPr>
          <p:grpSpPr>
            <a:xfrm>
              <a:off x="2324100" y="3524249"/>
              <a:ext cx="4772025" cy="2390776"/>
              <a:chOff x="2324100" y="3524249"/>
              <a:chExt cx="4772025" cy="2390776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324100" y="3524250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2581275" y="393382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2828925" y="431482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3105150" y="473392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362325" y="5124450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629025" y="551497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324100" y="3524250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2886075" y="3524250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448050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038600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629150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5210175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平行四边形 16"/>
            <p:cNvSpPr/>
            <p:nvPr/>
          </p:nvSpPr>
          <p:spPr>
            <a:xfrm flipH="1">
              <a:off x="3167062" y="3943350"/>
              <a:ext cx="2505075" cy="1171578"/>
            </a:xfrm>
            <a:prstGeom prst="parallelogram">
              <a:avLst>
                <a:gd name="adj" fmla="val 649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105150" y="2581275"/>
              <a:ext cx="2381250" cy="419096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066924" y="1200773"/>
              <a:ext cx="2038351" cy="419068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533899" y="1190642"/>
              <a:ext cx="2038351" cy="419068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右 35"/>
            <p:cNvSpPr/>
            <p:nvPr/>
          </p:nvSpPr>
          <p:spPr>
            <a:xfrm rot="16200000">
              <a:off x="3957636" y="3226601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箭头: 右 36"/>
            <p:cNvSpPr/>
            <p:nvPr/>
          </p:nvSpPr>
          <p:spPr>
            <a:xfrm rot="17195596">
              <a:off x="5123747" y="1880614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箭头: 右 37"/>
            <p:cNvSpPr/>
            <p:nvPr/>
          </p:nvSpPr>
          <p:spPr>
            <a:xfrm rot="14912427">
              <a:off x="2897973" y="1870821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右 38"/>
            <p:cNvSpPr/>
            <p:nvPr/>
          </p:nvSpPr>
          <p:spPr>
            <a:xfrm rot="10800000">
              <a:off x="6791325" y="1179802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>
              <a:spLocks noChangeAspect="1"/>
            </p:cNvSpPr>
            <p:nvPr/>
          </p:nvSpPr>
          <p:spPr>
            <a:xfrm flipH="1">
              <a:off x="4328297" y="4484331"/>
              <a:ext cx="145852" cy="68212"/>
            </a:xfrm>
            <a:prstGeom prst="parallelogram">
              <a:avLst>
                <a:gd name="adj" fmla="val 64962"/>
              </a:avLst>
            </a:pr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>
            <a:xfrm flipV="1">
              <a:off x="4401986" y="1998340"/>
              <a:ext cx="3909369" cy="2520097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4401223" y="2879093"/>
              <a:ext cx="3929182" cy="1640116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4406748" y="3762377"/>
              <a:ext cx="3878412" cy="756060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4409133" y="4513675"/>
              <a:ext cx="3861745" cy="156238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4285603" y="514903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滑动窗口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191250" y="5651865"/>
              <a:ext cx="1475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卷积特征图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69882" y="2614953"/>
              <a:ext cx="1689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256</a:t>
              </a:r>
              <a:r>
                <a:rPr lang="zh-CN" altLang="en-US" dirty="0"/>
                <a:t>维特征向量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568901" y="2888175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中间层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663344" y="4299398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锚点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388632" y="1239555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2k </a:t>
              </a:r>
              <a:r>
                <a:rPr lang="zh-CN" altLang="en-US" dirty="0"/>
                <a:t>个得分值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855607" y="1223399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4k </a:t>
              </a:r>
              <a:r>
                <a:rPr lang="zh-CN" altLang="en-US" dirty="0"/>
                <a:t>个坐标值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874262" y="205961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分类分支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791200" y="205961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回归分支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7684432" y="1134476"/>
              <a:ext cx="1415772" cy="4697403"/>
              <a:chOff x="8586132" y="1134476"/>
              <a:chExt cx="1415772" cy="4697403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691563" y="4095754"/>
                <a:ext cx="1152525" cy="116204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763000" y="3505204"/>
                <a:ext cx="1009650" cy="51434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020175" y="2395854"/>
                <a:ext cx="504825" cy="103314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8905875" y="1619881"/>
                <a:ext cx="714375" cy="699769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215438" y="4638675"/>
                <a:ext cx="72000" cy="72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232105" y="3733802"/>
                <a:ext cx="61913" cy="5715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232105" y="2883852"/>
                <a:ext cx="61913" cy="5715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232105" y="1941190"/>
                <a:ext cx="61913" cy="5715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586132" y="1134476"/>
                <a:ext cx="1415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K </a:t>
                </a:r>
                <a:r>
                  <a:rPr lang="zh-CN" altLang="en-US" sz="2000" dirty="0"/>
                  <a:t>个锚点框</a:t>
                </a: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9226460" y="5406481"/>
                <a:ext cx="68212" cy="425398"/>
                <a:chOff x="9226460" y="5381081"/>
                <a:chExt cx="68212" cy="425398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68" name="椭圆 67"/>
                <p:cNvSpPr>
                  <a:spLocks noChangeAspect="1"/>
                </p:cNvSpPr>
                <p:nvPr/>
              </p:nvSpPr>
              <p:spPr>
                <a:xfrm>
                  <a:off x="9226460" y="5381081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>
                  <a:spLocks noChangeAspect="1"/>
                </p:cNvSpPr>
                <p:nvPr/>
              </p:nvSpPr>
              <p:spPr>
                <a:xfrm>
                  <a:off x="9226460" y="5500143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>
                  <a:spLocks noChangeAspect="1"/>
                </p:cNvSpPr>
                <p:nvPr/>
              </p:nvSpPr>
              <p:spPr>
                <a:xfrm>
                  <a:off x="9226460" y="5619205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>
                  <a:spLocks noChangeAspect="1"/>
                </p:cNvSpPr>
                <p:nvPr/>
              </p:nvSpPr>
              <p:spPr>
                <a:xfrm>
                  <a:off x="9226460" y="5738267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6581776" y="3086099"/>
            <a:ext cx="2743200" cy="857251"/>
          </a:xfrm>
          <a:prstGeom prst="parallelogram">
            <a:avLst>
              <a:gd name="adj" fmla="val 8683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724026" y="3086099"/>
            <a:ext cx="2743200" cy="857251"/>
            <a:chOff x="1724026" y="3086099"/>
            <a:chExt cx="2743200" cy="857251"/>
          </a:xfrm>
          <a:noFill/>
        </p:grpSpPr>
        <p:sp>
          <p:nvSpPr>
            <p:cNvPr id="3" name="平行四边形 2"/>
            <p:cNvSpPr/>
            <p:nvPr/>
          </p:nvSpPr>
          <p:spPr>
            <a:xfrm>
              <a:off x="1724026" y="3086099"/>
              <a:ext cx="2743200" cy="857251"/>
            </a:xfrm>
            <a:prstGeom prst="parallelogram">
              <a:avLst>
                <a:gd name="adj" fmla="val 86832"/>
              </a:avLst>
            </a:prstGeom>
            <a:grp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305050" y="3276600"/>
              <a:ext cx="2005014" cy="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093119" y="3514724"/>
              <a:ext cx="2005014" cy="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28019" y="3717924"/>
              <a:ext cx="2005014" cy="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2222500" y="3086100"/>
              <a:ext cx="736600" cy="85725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2720181" y="3086100"/>
              <a:ext cx="736600" cy="85725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3228182" y="3086100"/>
              <a:ext cx="736600" cy="85725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152901" y="3086099"/>
            <a:ext cx="2743200" cy="857251"/>
            <a:chOff x="4152901" y="3086099"/>
            <a:chExt cx="2743200" cy="857251"/>
          </a:xfrm>
        </p:grpSpPr>
        <p:sp>
          <p:nvSpPr>
            <p:cNvPr id="4" name="平行四边形 3"/>
            <p:cNvSpPr/>
            <p:nvPr/>
          </p:nvSpPr>
          <p:spPr>
            <a:xfrm>
              <a:off x="4152901" y="3086099"/>
              <a:ext cx="2743200" cy="857251"/>
            </a:xfrm>
            <a:prstGeom prst="parallelogram">
              <a:avLst>
                <a:gd name="adj" fmla="val 86832"/>
              </a:avLst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5169695" y="3086100"/>
              <a:ext cx="736600" cy="85725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518819" y="3514724"/>
              <a:ext cx="2005014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4730749" y="2410618"/>
            <a:ext cx="2263777" cy="109552"/>
            <a:chOff x="4730749" y="2410618"/>
            <a:chExt cx="2263777" cy="109552"/>
          </a:xfrm>
        </p:grpSpPr>
        <p:sp>
          <p:nvSpPr>
            <p:cNvPr id="29" name="矩形 28"/>
            <p:cNvSpPr/>
            <p:nvPr/>
          </p:nvSpPr>
          <p:spPr>
            <a:xfrm>
              <a:off x="4730749" y="2412220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308600" y="2410618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886451" y="2410618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463507" y="2410618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7899797" y="2410618"/>
            <a:ext cx="531019" cy="1079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4066178" y="500978"/>
            <a:ext cx="2896393" cy="5812731"/>
            <a:chOff x="4098132" y="-49200"/>
            <a:chExt cx="2896393" cy="6318413"/>
          </a:xfrm>
        </p:grpSpPr>
        <p:pic>
          <p:nvPicPr>
            <p:cNvPr id="2" name="Picture 1" descr="spp-net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098132" y="4479924"/>
              <a:ext cx="2896393" cy="1206773"/>
            </a:xfrm>
            <a:prstGeom prst="rect">
              <a:avLst/>
            </a:prstGeom>
          </p:spPr>
        </p:pic>
        <p:sp>
          <p:nvSpPr>
            <p:cNvPr id="36" name="箭头: 下 35"/>
            <p:cNvSpPr/>
            <p:nvPr/>
          </p:nvSpPr>
          <p:spPr>
            <a:xfrm flipV="1">
              <a:off x="5370888" y="4436379"/>
              <a:ext cx="351632" cy="583204"/>
            </a:xfrm>
            <a:prstGeom prst="downArrow">
              <a:avLst>
                <a:gd name="adj1" fmla="val 50000"/>
                <a:gd name="adj2" fmla="val 7229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箭头: 下 68"/>
            <p:cNvSpPr/>
            <p:nvPr/>
          </p:nvSpPr>
          <p:spPr>
            <a:xfrm flipV="1">
              <a:off x="5370888" y="5686009"/>
              <a:ext cx="351632" cy="583204"/>
            </a:xfrm>
            <a:prstGeom prst="downArrow">
              <a:avLst>
                <a:gd name="adj1" fmla="val 50000"/>
                <a:gd name="adj2" fmla="val 7229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箭头: 下 71"/>
            <p:cNvSpPr/>
            <p:nvPr/>
          </p:nvSpPr>
          <p:spPr>
            <a:xfrm flipV="1">
              <a:off x="5370888" y="-49200"/>
              <a:ext cx="351632" cy="583204"/>
            </a:xfrm>
            <a:prstGeom prst="downArrow">
              <a:avLst>
                <a:gd name="adj1" fmla="val 50000"/>
                <a:gd name="adj2" fmla="val 7229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553766" y="2257364"/>
            <a:ext cx="2845594" cy="400110"/>
            <a:chOff x="1553766" y="2257364"/>
            <a:chExt cx="2845594" cy="400110"/>
          </a:xfrm>
        </p:grpSpPr>
        <p:sp>
          <p:nvSpPr>
            <p:cNvPr id="21" name="矩形 20"/>
            <p:cNvSpPr/>
            <p:nvPr/>
          </p:nvSpPr>
          <p:spPr>
            <a:xfrm>
              <a:off x="1553766" y="2410618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133600" y="2413000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288507" y="2413000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68341" y="2413000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4894" y="225736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……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317771" y="1523181"/>
            <a:ext cx="5703847" cy="400110"/>
            <a:chOff x="1833209" y="1541342"/>
            <a:chExt cx="5703847" cy="400110"/>
          </a:xfrm>
        </p:grpSpPr>
        <p:grpSp>
          <p:nvGrpSpPr>
            <p:cNvPr id="41" name="组合 40"/>
            <p:cNvGrpSpPr/>
            <p:nvPr/>
          </p:nvGrpSpPr>
          <p:grpSpPr>
            <a:xfrm>
              <a:off x="4714026" y="1696978"/>
              <a:ext cx="2247957" cy="110332"/>
              <a:chOff x="4729560" y="2410618"/>
              <a:chExt cx="2247957" cy="110332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4729560" y="2413000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296352" y="2410618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871425" y="2410618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6446498" y="2410618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7006037" y="1687422"/>
              <a:ext cx="531019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833209" y="1541342"/>
              <a:ext cx="2836763" cy="400110"/>
              <a:chOff x="1562597" y="2257364"/>
              <a:chExt cx="2836763" cy="40011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562597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133600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288507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3868341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2644894" y="225736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+mn-ea"/>
                  </a:rPr>
                  <a:t>……</a:t>
                </a:r>
                <a:endParaRPr lang="zh-CN" altLang="en-US" sz="2000" dirty="0">
                  <a:latin typeface="+mn-ea"/>
                </a:endParaRPr>
              </a:p>
            </p:txBody>
          </p:sp>
        </p:grpSp>
      </p:grpSp>
      <p:sp>
        <p:nvSpPr>
          <p:cNvPr id="55" name="左大括号 54"/>
          <p:cNvSpPr/>
          <p:nvPr/>
        </p:nvSpPr>
        <p:spPr>
          <a:xfrm rot="5400000">
            <a:off x="5434392" y="-455090"/>
            <a:ext cx="400110" cy="5207729"/>
          </a:xfrm>
          <a:prstGeom prst="leftBrace">
            <a:avLst>
              <a:gd name="adj1" fmla="val 17512"/>
              <a:gd name="adj2" fmla="val 5262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左大括号 55"/>
          <p:cNvSpPr/>
          <p:nvPr/>
        </p:nvSpPr>
        <p:spPr>
          <a:xfrm rot="16200000" flipV="1">
            <a:off x="5434187" y="1570303"/>
            <a:ext cx="437332" cy="5207729"/>
          </a:xfrm>
          <a:prstGeom prst="leftBrace">
            <a:avLst>
              <a:gd name="adj1" fmla="val 17512"/>
              <a:gd name="adj2" fmla="val 5262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下 57"/>
          <p:cNvSpPr/>
          <p:nvPr/>
        </p:nvSpPr>
        <p:spPr>
          <a:xfrm flipV="1">
            <a:off x="2913329" y="2579684"/>
            <a:ext cx="228599" cy="381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下 58"/>
          <p:cNvSpPr/>
          <p:nvPr/>
        </p:nvSpPr>
        <p:spPr>
          <a:xfrm flipV="1">
            <a:off x="5756671" y="2579684"/>
            <a:ext cx="228599" cy="381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下 59"/>
          <p:cNvSpPr/>
          <p:nvPr/>
        </p:nvSpPr>
        <p:spPr>
          <a:xfrm flipV="1">
            <a:off x="8051006" y="2579684"/>
            <a:ext cx="228599" cy="381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3308428" y="2566928"/>
            <a:ext cx="1200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16x256</a:t>
            </a:r>
            <a:r>
              <a:rPr lang="zh-CN" altLang="en-US" sz="2000" dirty="0"/>
              <a:t>维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6151960" y="2566928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4x256</a:t>
            </a:r>
            <a:r>
              <a:rPr lang="zh-CN" altLang="en-US" sz="2000" dirty="0"/>
              <a:t>维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440638" y="2566928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256</a:t>
            </a:r>
            <a:r>
              <a:rPr lang="zh-CN" altLang="en-US" sz="2000" dirty="0"/>
              <a:t>维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256350" y="1182735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（</a:t>
            </a:r>
            <a:r>
              <a:rPr lang="en-US" altLang="zh-CN" sz="2000" dirty="0"/>
              <a:t>16+4+1</a:t>
            </a:r>
            <a:r>
              <a:rPr lang="zh-CN" altLang="en-US" sz="2000" dirty="0"/>
              <a:t>）</a:t>
            </a:r>
            <a:r>
              <a:rPr lang="en-US" altLang="zh-CN" sz="2000" dirty="0"/>
              <a:t>x256 </a:t>
            </a:r>
            <a:r>
              <a:rPr lang="zh-CN" altLang="en-US" sz="2000" dirty="0"/>
              <a:t>维密集特征向量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812537" y="498868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卷积特征图</a:t>
            </a:r>
          </a:p>
        </p:txBody>
      </p:sp>
      <p:sp>
        <p:nvSpPr>
          <p:cNvPr id="68" name="矩形 67"/>
          <p:cNvSpPr/>
          <p:nvPr/>
        </p:nvSpPr>
        <p:spPr>
          <a:xfrm>
            <a:off x="1479504" y="1112175"/>
            <a:ext cx="8069739" cy="346347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729607" y="589882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多层卷积操作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4909080" y="63909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图像输入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910928" y="887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全连接层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7144717" y="4174167"/>
            <a:ext cx="239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多尺度</a:t>
            </a:r>
            <a:r>
              <a:rPr lang="en-US" altLang="zh-CN" sz="2000" b="1" dirty="0"/>
              <a:t>RoI </a:t>
            </a:r>
            <a:r>
              <a:rPr lang="zh-CN" altLang="en-US" sz="2000" b="1" dirty="0"/>
              <a:t>池化操作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 flipH="1">
            <a:off x="405087" y="3646735"/>
            <a:ext cx="1417661" cy="686617"/>
          </a:xfrm>
          <a:prstGeom prst="cube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87"/>
          <p:cNvSpPr/>
          <p:nvPr/>
        </p:nvSpPr>
        <p:spPr>
          <a:xfrm flipH="1">
            <a:off x="472229" y="3906378"/>
            <a:ext cx="1283379" cy="167333"/>
          </a:xfrm>
          <a:prstGeom prst="cube">
            <a:avLst/>
          </a:prstGeom>
          <a:solidFill>
            <a:srgbClr val="00B0F0">
              <a:alpha val="39000"/>
            </a:srgbClr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 flipH="1">
            <a:off x="314284" y="445983"/>
            <a:ext cx="603925" cy="2022896"/>
          </a:xfrm>
          <a:prstGeom prst="cube">
            <a:avLst>
              <a:gd name="adj" fmla="val 8465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梯形 1"/>
          <p:cNvSpPr/>
          <p:nvPr/>
        </p:nvSpPr>
        <p:spPr>
          <a:xfrm rot="5400000">
            <a:off x="978051" y="1245099"/>
            <a:ext cx="1085472" cy="603926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立方体 4"/>
          <p:cNvSpPr/>
          <p:nvPr/>
        </p:nvSpPr>
        <p:spPr>
          <a:xfrm flipH="1">
            <a:off x="2023599" y="1113437"/>
            <a:ext cx="1005719" cy="687977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 flipH="1">
            <a:off x="3399861" y="1122773"/>
            <a:ext cx="1005719" cy="687977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 flipH="1">
            <a:off x="4774657" y="1113436"/>
            <a:ext cx="1005719" cy="687977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 flipH="1">
            <a:off x="6150919" y="1188958"/>
            <a:ext cx="924687" cy="555606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 flipH="1">
            <a:off x="7403238" y="1188958"/>
            <a:ext cx="924687" cy="555606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35012" y="563852"/>
            <a:ext cx="148046" cy="1872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030905" y="856822"/>
            <a:ext cx="148046" cy="1280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 flipH="1">
            <a:off x="9486589" y="1321482"/>
            <a:ext cx="532425" cy="358308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34373" y="3196231"/>
            <a:ext cx="4013180" cy="100057"/>
          </a:xfrm>
          <a:prstGeom prst="rect">
            <a:avLst/>
          </a:prstGeom>
          <a:solidFill>
            <a:srgbClr val="00B0F0">
              <a:alpha val="42000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2900249" y="3614492"/>
            <a:ext cx="2605924" cy="26090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2895486" y="3619255"/>
          <a:ext cx="2615445" cy="26090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3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3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3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3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272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10247552" y="530592"/>
            <a:ext cx="1798870" cy="1801049"/>
            <a:chOff x="3500847" y="3981451"/>
            <a:chExt cx="2172878" cy="217551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3500847" y="3981451"/>
              <a:ext cx="2172878" cy="217551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3500847" y="4750712"/>
              <a:ext cx="904733" cy="9098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569868" y="4054026"/>
              <a:ext cx="1086439" cy="18678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3" name="直接箭头连接符 52"/>
          <p:cNvCxnSpPr/>
          <p:nvPr/>
        </p:nvCxnSpPr>
        <p:spPr>
          <a:xfrm>
            <a:off x="936137" y="1547062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3074904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4453892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5851609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7096739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8342269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8822745" y="1544068"/>
            <a:ext cx="200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9225858" y="1544068"/>
            <a:ext cx="200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10035164" y="1544068"/>
            <a:ext cx="200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/>
          <p:cNvCxnSpPr>
            <a:stCxn id="12" idx="3"/>
            <a:endCxn id="17" idx="0"/>
          </p:cNvCxnSpPr>
          <p:nvPr/>
        </p:nvCxnSpPr>
        <p:spPr>
          <a:xfrm rot="5400000">
            <a:off x="4429368" y="-1721488"/>
            <a:ext cx="1966945" cy="8769500"/>
          </a:xfrm>
          <a:prstGeom prst="bentConnector3">
            <a:avLst>
              <a:gd name="adj1" fmla="val 59201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220855" y="3757525"/>
            <a:ext cx="1285316" cy="22027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0" name="连接符: 曲线 99"/>
          <p:cNvCxnSpPr>
            <a:stCxn id="88" idx="1"/>
            <a:endCxn id="18" idx="1"/>
          </p:cNvCxnSpPr>
          <p:nvPr/>
        </p:nvCxnSpPr>
        <p:spPr>
          <a:xfrm rot="5400000" flipH="1" flipV="1">
            <a:off x="3333629" y="1047467"/>
            <a:ext cx="701951" cy="5099538"/>
          </a:xfrm>
          <a:prstGeom prst="curvedConnector2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曲线 104"/>
          <p:cNvCxnSpPr>
            <a:stCxn id="88" idx="5"/>
          </p:cNvCxnSpPr>
          <p:nvPr/>
        </p:nvCxnSpPr>
        <p:spPr>
          <a:xfrm rot="10800000" flipH="1" flipV="1">
            <a:off x="472228" y="3969127"/>
            <a:ext cx="4437909" cy="952007"/>
          </a:xfrm>
          <a:prstGeom prst="curvedConnector3">
            <a:avLst>
              <a:gd name="adj1" fmla="val -5151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269869" y="126345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输入</a:t>
            </a:r>
            <a:endParaRPr lang="en-US" altLang="zh-CN" sz="1600" dirty="0"/>
          </a:p>
          <a:p>
            <a:r>
              <a:rPr lang="zh-CN" altLang="en-US" sz="1600" dirty="0"/>
              <a:t>图像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161731" y="2440647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448x448x3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1000038" y="2090572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GoogLeNet</a:t>
            </a:r>
          </a:p>
          <a:p>
            <a:pPr algn="ctr"/>
            <a:r>
              <a:rPr lang="zh-CN" altLang="en-US" sz="1400" dirty="0"/>
              <a:t>（改进版）</a:t>
            </a:r>
            <a:endParaRPr lang="en-US" altLang="zh-CN" sz="1400" dirty="0"/>
          </a:p>
        </p:txBody>
      </p:sp>
      <p:sp>
        <p:nvSpPr>
          <p:cNvPr id="117" name="文本框 116"/>
          <p:cNvSpPr txBox="1"/>
          <p:nvPr/>
        </p:nvSpPr>
        <p:spPr>
          <a:xfrm>
            <a:off x="1993647" y="1899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14x14x1024</a:t>
            </a:r>
          </a:p>
        </p:txBody>
      </p:sp>
      <p:sp>
        <p:nvSpPr>
          <p:cNvPr id="118" name="文本框 117"/>
          <p:cNvSpPr txBox="1"/>
          <p:nvPr/>
        </p:nvSpPr>
        <p:spPr>
          <a:xfrm>
            <a:off x="3382157" y="1899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14x14x1024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4770667" y="1899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14x14x1024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6221527" y="1899921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7x7x1024</a:t>
            </a:r>
          </a:p>
        </p:txBody>
      </p:sp>
      <p:sp>
        <p:nvSpPr>
          <p:cNvPr id="121" name="文本框 120"/>
          <p:cNvSpPr txBox="1"/>
          <p:nvPr/>
        </p:nvSpPr>
        <p:spPr>
          <a:xfrm>
            <a:off x="7428269" y="1884840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7x7x1024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8265425" y="2477401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4096X1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8801087" y="2182808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1470X1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9388628" y="97702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7x7x30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945154" y="429389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30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297696" y="417221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</a:t>
            </a:r>
          </a:p>
        </p:txBody>
      </p:sp>
      <p:sp>
        <p:nvSpPr>
          <p:cNvPr id="137" name="文本框 136"/>
          <p:cNvSpPr txBox="1"/>
          <p:nvPr/>
        </p:nvSpPr>
        <p:spPr>
          <a:xfrm>
            <a:off x="125438" y="37351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</a:t>
            </a:r>
          </a:p>
        </p:txBody>
      </p:sp>
      <p:sp>
        <p:nvSpPr>
          <p:cNvPr id="138" name="文本框 137"/>
          <p:cNvSpPr txBox="1"/>
          <p:nvPr/>
        </p:nvSpPr>
        <p:spPr>
          <a:xfrm>
            <a:off x="1614147" y="47545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网格单元</a:t>
            </a:r>
            <a:endParaRPr lang="en-US" altLang="zh-CN" sz="16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4910138" y="24783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张量解释</a:t>
            </a:r>
            <a:endParaRPr lang="en-US" altLang="zh-CN" sz="1600" dirty="0"/>
          </a:p>
        </p:txBody>
      </p:sp>
      <p:sp>
        <p:nvSpPr>
          <p:cNvPr id="141" name="文本框 140"/>
          <p:cNvSpPr txBox="1"/>
          <p:nvPr/>
        </p:nvSpPr>
        <p:spPr>
          <a:xfrm>
            <a:off x="10400556" y="307698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1x30</a:t>
            </a:r>
          </a:p>
        </p:txBody>
      </p:sp>
      <p:sp>
        <p:nvSpPr>
          <p:cNvPr id="142" name="左大括号 141"/>
          <p:cNvSpPr/>
          <p:nvPr/>
        </p:nvSpPr>
        <p:spPr>
          <a:xfrm rot="16200000">
            <a:off x="6496939" y="3072557"/>
            <a:ext cx="232646" cy="742777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/>
        </p:nvSpPr>
        <p:spPr>
          <a:xfrm>
            <a:off x="6983349" y="342471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1x5 </a:t>
            </a:r>
            <a:r>
              <a:rPr lang="zh-CN" altLang="en-US" sz="1600" dirty="0"/>
              <a:t>维向量</a:t>
            </a:r>
            <a:endParaRPr lang="en-US" altLang="zh-CN" sz="1600" dirty="0"/>
          </a:p>
        </p:txBody>
      </p:sp>
      <p:sp>
        <p:nvSpPr>
          <p:cNvPr id="144" name="文本框 143"/>
          <p:cNvSpPr txBox="1"/>
          <p:nvPr/>
        </p:nvSpPr>
        <p:spPr>
          <a:xfrm>
            <a:off x="6150919" y="4073711"/>
            <a:ext cx="5972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  </a:t>
            </a:r>
            <a:r>
              <a:rPr lang="en-US" altLang="zh-CN" dirty="0"/>
              <a:t>- bbox </a:t>
            </a:r>
            <a:r>
              <a:rPr lang="zh-CN" altLang="en-US" dirty="0"/>
              <a:t>中心点 </a:t>
            </a:r>
            <a:r>
              <a:rPr lang="en-US" altLang="zh-CN" dirty="0"/>
              <a:t>X </a:t>
            </a:r>
            <a:r>
              <a:rPr lang="zh-CN" altLang="en-US" dirty="0"/>
              <a:t>轴坐标（由网格坐标归一化到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y  - bbox </a:t>
            </a:r>
            <a:r>
              <a:rPr lang="zh-CN" altLang="en-US" dirty="0"/>
              <a:t>中心点 </a:t>
            </a:r>
            <a:r>
              <a:rPr lang="en-US" altLang="zh-CN" dirty="0"/>
              <a:t>Y </a:t>
            </a:r>
            <a:r>
              <a:rPr lang="zh-CN" altLang="en-US" dirty="0"/>
              <a:t>轴坐标（由网格坐标归一化到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w - bbox </a:t>
            </a:r>
            <a:r>
              <a:rPr lang="zh-CN" altLang="en-US" dirty="0"/>
              <a:t>的宽度（由图像尺寸归一化到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h  - bbox </a:t>
            </a:r>
            <a:r>
              <a:rPr lang="zh-CN" altLang="en-US" dirty="0"/>
              <a:t>的高度（由图像尺寸归一化到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  - bbox</a:t>
            </a:r>
            <a:r>
              <a:rPr lang="zh-CN" altLang="en-US" dirty="0"/>
              <a:t> 的置信度</a:t>
            </a:r>
            <a:endParaRPr lang="en-US" altLang="zh-CN" dirty="0"/>
          </a:p>
        </p:txBody>
      </p:sp>
      <p:sp>
        <p:nvSpPr>
          <p:cNvPr id="145" name="文本框 144"/>
          <p:cNvSpPr txBox="1"/>
          <p:nvPr/>
        </p:nvSpPr>
        <p:spPr>
          <a:xfrm>
            <a:off x="10741250" y="23782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检测结果</a:t>
            </a:r>
            <a:endParaRPr lang="en-US" altLang="zh-CN" sz="1600" dirty="0"/>
          </a:p>
        </p:txBody>
      </p:sp>
      <p:cxnSp>
        <p:nvCxnSpPr>
          <p:cNvPr id="15" name="直接连接符 14"/>
          <p:cNvCxnSpPr>
            <a:stCxn id="142" idx="1"/>
          </p:cNvCxnSpPr>
          <p:nvPr/>
        </p:nvCxnSpPr>
        <p:spPr>
          <a:xfrm flipH="1">
            <a:off x="6417425" y="3560269"/>
            <a:ext cx="195838" cy="513442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 sz="2800" b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780</Words>
  <Application>Microsoft Office PowerPoint</Application>
  <PresentationFormat>宽屏</PresentationFormat>
  <Paragraphs>343</Paragraphs>
  <Slides>35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宋体</vt:lpstr>
      <vt:lpstr>Arial</vt:lpstr>
      <vt:lpstr>Calibri</vt:lpstr>
      <vt:lpstr>Calibri Light</vt:lpstr>
      <vt:lpstr>Consolas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wps</dc:creator>
  <cp:lastModifiedBy>xs guo</cp:lastModifiedBy>
  <cp:revision>132</cp:revision>
  <dcterms:created xsi:type="dcterms:W3CDTF">2020-04-08T15:07:26Z</dcterms:created>
  <dcterms:modified xsi:type="dcterms:W3CDTF">2020-04-09T11:24:21Z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